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6" r:id="rId2"/>
    <p:sldId id="275" r:id="rId3"/>
    <p:sldId id="277" r:id="rId4"/>
    <p:sldId id="278" r:id="rId5"/>
    <p:sldId id="293" r:id="rId6"/>
    <p:sldId id="294" r:id="rId7"/>
    <p:sldId id="298" r:id="rId8"/>
    <p:sldId id="301" r:id="rId9"/>
    <p:sldId id="295" r:id="rId10"/>
    <p:sldId id="279" r:id="rId11"/>
    <p:sldId id="280" r:id="rId12"/>
    <p:sldId id="300" r:id="rId13"/>
    <p:sldId id="281" r:id="rId14"/>
    <p:sldId id="282" r:id="rId15"/>
    <p:sldId id="283" r:id="rId16"/>
    <p:sldId id="303" r:id="rId17"/>
    <p:sldId id="304" r:id="rId18"/>
    <p:sldId id="284" r:id="rId19"/>
    <p:sldId id="302" r:id="rId20"/>
    <p:sldId id="285" r:id="rId21"/>
    <p:sldId id="286" r:id="rId22"/>
    <p:sldId id="287" r:id="rId23"/>
    <p:sldId id="288" r:id="rId24"/>
    <p:sldId id="289" r:id="rId25"/>
    <p:sldId id="290" r:id="rId26"/>
    <p:sldId id="292" r:id="rId27"/>
    <p:sldId id="258" r:id="rId2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lvl1pPr>
    <a:lvl2pPr marL="0" marR="0" indent="457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lvl2pPr>
    <a:lvl3pPr marL="0" marR="0" indent="914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lvl3pPr>
    <a:lvl4pPr marL="0" marR="0" indent="1371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lvl4pPr>
    <a:lvl5pPr marL="0" marR="0" indent="18288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lvl5pPr>
    <a:lvl6pPr marL="0" marR="0" indent="22860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lvl6pPr>
    <a:lvl7pPr marL="0" marR="0" indent="2743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lvl7pPr>
    <a:lvl8pPr marL="0" marR="0" indent="3200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lvl8pPr>
    <a:lvl9pPr marL="0" marR="0" indent="3657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424" autoAdjust="0"/>
  </p:normalViewPr>
  <p:slideViewPr>
    <p:cSldViewPr snapToGrid="0">
      <p:cViewPr varScale="1">
        <p:scale>
          <a:sx n="70" d="100"/>
          <a:sy n="70" d="100"/>
        </p:scale>
        <p:origin x="71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BBA5A0-0509-47D2-BEAA-9A7A9A450A29}" type="doc">
      <dgm:prSet loTypeId="urn:microsoft.com/office/officeart/2005/8/layout/default" loCatId="list" qsTypeId="urn:microsoft.com/office/officeart/2005/8/quickstyle/3d1" qsCatId="3D" csTypeId="urn:microsoft.com/office/officeart/2005/8/colors/colorful1" csCatId="colorful" phldr="1"/>
      <dgm:spPr/>
      <dgm:t>
        <a:bodyPr/>
        <a:lstStyle/>
        <a:p>
          <a:endParaRPr lang="zh-CN" altLang="en-US"/>
        </a:p>
      </dgm:t>
    </dgm:pt>
    <dgm:pt modelId="{A618AD10-70BB-4B34-AE97-6C926D771DB9}">
      <dgm:prSet phldrT="[文本]" custT="1"/>
      <dgm:spPr/>
      <dgm:t>
        <a:bodyPr/>
        <a:lstStyle/>
        <a:p>
          <a:r>
            <a:rPr lang="zh-CN" altLang="en-US" sz="3200" dirty="0" smtClean="0">
              <a:latin typeface="微软雅黑" panose="020B0503020204020204" pitchFamily="34" charset="-122"/>
              <a:ea typeface="微软雅黑" panose="020B0503020204020204" pitchFamily="34" charset="-122"/>
            </a:rPr>
            <a:t>保护企业网络安全</a:t>
          </a:r>
          <a:endParaRPr lang="zh-CN" altLang="en-US" sz="3200" dirty="0">
            <a:latin typeface="微软雅黑" panose="020B0503020204020204" pitchFamily="34" charset="-122"/>
            <a:ea typeface="微软雅黑" panose="020B0503020204020204" pitchFamily="34" charset="-122"/>
          </a:endParaRPr>
        </a:p>
      </dgm:t>
    </dgm:pt>
    <dgm:pt modelId="{3A8C2DE1-6C08-4ED8-AB31-9FFAA70C381A}" type="parTrans" cxnId="{EC02C63D-D4D6-46E0-B6C1-0C4967338F1D}">
      <dgm:prSet/>
      <dgm:spPr/>
      <dgm:t>
        <a:bodyPr/>
        <a:lstStyle/>
        <a:p>
          <a:endParaRPr lang="zh-CN" altLang="en-US">
            <a:latin typeface="微软雅黑" panose="020B0503020204020204" pitchFamily="34" charset="-122"/>
            <a:ea typeface="微软雅黑" panose="020B0503020204020204" pitchFamily="34" charset="-122"/>
          </a:endParaRPr>
        </a:p>
      </dgm:t>
    </dgm:pt>
    <dgm:pt modelId="{96B2FE79-513B-4522-90B3-0B50E1E0157B}" type="sibTrans" cxnId="{EC02C63D-D4D6-46E0-B6C1-0C4967338F1D}">
      <dgm:prSet/>
      <dgm:spPr/>
      <dgm:t>
        <a:bodyPr/>
        <a:lstStyle/>
        <a:p>
          <a:endParaRPr lang="zh-CN" altLang="en-US">
            <a:latin typeface="微软雅黑" panose="020B0503020204020204" pitchFamily="34" charset="-122"/>
            <a:ea typeface="微软雅黑" panose="020B0503020204020204" pitchFamily="34" charset="-122"/>
          </a:endParaRPr>
        </a:p>
      </dgm:t>
    </dgm:pt>
    <dgm:pt modelId="{F4972FDC-AFCD-408E-A778-F48A7C1B9F7C}">
      <dgm:prSet phldrT="[文本]" custT="1"/>
      <dgm:spPr/>
      <dgm:t>
        <a:bodyPr/>
        <a:lstStyle/>
        <a:p>
          <a:r>
            <a:rPr lang="zh-CN" altLang="en-US" sz="3200" dirty="0" smtClean="0">
              <a:latin typeface="微软雅黑" panose="020B0503020204020204" pitchFamily="34" charset="-122"/>
              <a:ea typeface="微软雅黑" panose="020B0503020204020204" pitchFamily="34" charset="-122"/>
            </a:rPr>
            <a:t>正面引导安全人才</a:t>
          </a:r>
          <a:endParaRPr lang="zh-CN" altLang="en-US" sz="3200" dirty="0">
            <a:latin typeface="微软雅黑" panose="020B0503020204020204" pitchFamily="34" charset="-122"/>
            <a:ea typeface="微软雅黑" panose="020B0503020204020204" pitchFamily="34" charset="-122"/>
          </a:endParaRPr>
        </a:p>
      </dgm:t>
    </dgm:pt>
    <dgm:pt modelId="{4344D75C-9434-42E2-A34A-C510D2663F51}" type="parTrans" cxnId="{2AAF5AC8-7136-4508-A6D1-EB4516D7A9F6}">
      <dgm:prSet/>
      <dgm:spPr/>
      <dgm:t>
        <a:bodyPr/>
        <a:lstStyle/>
        <a:p>
          <a:endParaRPr lang="zh-CN" altLang="en-US">
            <a:latin typeface="微软雅黑" panose="020B0503020204020204" pitchFamily="34" charset="-122"/>
            <a:ea typeface="微软雅黑" panose="020B0503020204020204" pitchFamily="34" charset="-122"/>
          </a:endParaRPr>
        </a:p>
      </dgm:t>
    </dgm:pt>
    <dgm:pt modelId="{FC6BC2F2-43BA-4578-86EE-D3869CCEC3DD}" type="sibTrans" cxnId="{2AAF5AC8-7136-4508-A6D1-EB4516D7A9F6}">
      <dgm:prSet/>
      <dgm:spPr/>
      <dgm:t>
        <a:bodyPr/>
        <a:lstStyle/>
        <a:p>
          <a:endParaRPr lang="zh-CN" altLang="en-US">
            <a:latin typeface="微软雅黑" panose="020B0503020204020204" pitchFamily="34" charset="-122"/>
            <a:ea typeface="微软雅黑" panose="020B0503020204020204" pitchFamily="34" charset="-122"/>
          </a:endParaRPr>
        </a:p>
      </dgm:t>
    </dgm:pt>
    <dgm:pt modelId="{26FAACD7-155C-4CDF-89DB-964CE5556F17}">
      <dgm:prSet phldrT="[文本]" custT="1"/>
      <dgm:spPr/>
      <dgm:t>
        <a:bodyPr/>
        <a:lstStyle/>
        <a:p>
          <a:r>
            <a:rPr lang="zh-CN" altLang="en-US" sz="3200" dirty="0" smtClean="0">
              <a:latin typeface="微软雅黑" panose="020B0503020204020204" pitchFamily="34" charset="-122"/>
              <a:ea typeface="微软雅黑" panose="020B0503020204020204" pitchFamily="34" charset="-122"/>
            </a:rPr>
            <a:t>积极响应国家战略</a:t>
          </a:r>
          <a:endParaRPr lang="zh-CN" altLang="en-US" sz="3200" dirty="0">
            <a:latin typeface="微软雅黑" panose="020B0503020204020204" pitchFamily="34" charset="-122"/>
            <a:ea typeface="微软雅黑" panose="020B0503020204020204" pitchFamily="34" charset="-122"/>
          </a:endParaRPr>
        </a:p>
      </dgm:t>
    </dgm:pt>
    <dgm:pt modelId="{93DE0E9E-4D10-4F91-A15F-ACF9614567E0}" type="parTrans" cxnId="{9B3E9DEA-D49A-4C58-89E9-B4621F96353C}">
      <dgm:prSet/>
      <dgm:spPr/>
      <dgm:t>
        <a:bodyPr/>
        <a:lstStyle/>
        <a:p>
          <a:endParaRPr lang="zh-CN" altLang="en-US">
            <a:latin typeface="微软雅黑" panose="020B0503020204020204" pitchFamily="34" charset="-122"/>
            <a:ea typeface="微软雅黑" panose="020B0503020204020204" pitchFamily="34" charset="-122"/>
          </a:endParaRPr>
        </a:p>
      </dgm:t>
    </dgm:pt>
    <dgm:pt modelId="{2038E520-88FE-43FC-B607-4F38CAD7B268}" type="sibTrans" cxnId="{9B3E9DEA-D49A-4C58-89E9-B4621F96353C}">
      <dgm:prSet/>
      <dgm:spPr/>
      <dgm:t>
        <a:bodyPr/>
        <a:lstStyle/>
        <a:p>
          <a:endParaRPr lang="zh-CN" altLang="en-US">
            <a:latin typeface="微软雅黑" panose="020B0503020204020204" pitchFamily="34" charset="-122"/>
            <a:ea typeface="微软雅黑" panose="020B0503020204020204" pitchFamily="34" charset="-122"/>
          </a:endParaRPr>
        </a:p>
      </dgm:t>
    </dgm:pt>
    <dgm:pt modelId="{6D4B1313-F47D-4B14-A1C2-7FE079A5A5AB}" type="pres">
      <dgm:prSet presAssocID="{1ABBA5A0-0509-47D2-BEAA-9A7A9A450A29}" presName="diagram" presStyleCnt="0">
        <dgm:presLayoutVars>
          <dgm:dir/>
          <dgm:resizeHandles val="exact"/>
        </dgm:presLayoutVars>
      </dgm:prSet>
      <dgm:spPr/>
      <dgm:t>
        <a:bodyPr/>
        <a:lstStyle/>
        <a:p>
          <a:endParaRPr lang="zh-CN" altLang="en-US"/>
        </a:p>
      </dgm:t>
    </dgm:pt>
    <dgm:pt modelId="{A7186CA2-C7F2-4E80-81BE-60B88D19A701}" type="pres">
      <dgm:prSet presAssocID="{A618AD10-70BB-4B34-AE97-6C926D771DB9}" presName="node" presStyleLbl="node1" presStyleIdx="0" presStyleCnt="3" custLinFactY="14431" custLinFactNeighborX="1881" custLinFactNeighborY="100000">
        <dgm:presLayoutVars>
          <dgm:bulletEnabled val="1"/>
        </dgm:presLayoutVars>
      </dgm:prSet>
      <dgm:spPr/>
      <dgm:t>
        <a:bodyPr/>
        <a:lstStyle/>
        <a:p>
          <a:endParaRPr lang="zh-CN" altLang="en-US"/>
        </a:p>
      </dgm:t>
    </dgm:pt>
    <dgm:pt modelId="{3932916F-3328-4021-8FA6-B4E3EE0744B3}" type="pres">
      <dgm:prSet presAssocID="{96B2FE79-513B-4522-90B3-0B50E1E0157B}" presName="sibTrans" presStyleCnt="0"/>
      <dgm:spPr/>
      <dgm:t>
        <a:bodyPr/>
        <a:lstStyle/>
        <a:p>
          <a:endParaRPr lang="zh-CN" altLang="en-US"/>
        </a:p>
      </dgm:t>
    </dgm:pt>
    <dgm:pt modelId="{008A7EE5-792E-4CAC-87D3-42BF3A46DAA2}" type="pres">
      <dgm:prSet presAssocID="{F4972FDC-AFCD-408E-A778-F48A7C1B9F7C}" presName="node" presStyleLbl="node1" presStyleIdx="1" presStyleCnt="3" custLinFactY="14431" custLinFactNeighborX="1411" custLinFactNeighborY="100000">
        <dgm:presLayoutVars>
          <dgm:bulletEnabled val="1"/>
        </dgm:presLayoutVars>
      </dgm:prSet>
      <dgm:spPr/>
      <dgm:t>
        <a:bodyPr/>
        <a:lstStyle/>
        <a:p>
          <a:endParaRPr lang="zh-CN" altLang="en-US"/>
        </a:p>
      </dgm:t>
    </dgm:pt>
    <dgm:pt modelId="{CCFB1A09-B07D-44B4-9DBC-516E883CBAA2}" type="pres">
      <dgm:prSet presAssocID="{FC6BC2F2-43BA-4578-86EE-D3869CCEC3DD}" presName="sibTrans" presStyleCnt="0"/>
      <dgm:spPr/>
      <dgm:t>
        <a:bodyPr/>
        <a:lstStyle/>
        <a:p>
          <a:endParaRPr lang="zh-CN" altLang="en-US"/>
        </a:p>
      </dgm:t>
    </dgm:pt>
    <dgm:pt modelId="{D8F9DCE2-061F-431F-A706-38A6809CE8A9}" type="pres">
      <dgm:prSet presAssocID="{26FAACD7-155C-4CDF-89DB-964CE5556F17}" presName="node" presStyleLbl="node1" presStyleIdx="2" presStyleCnt="3" custLinFactY="-13647" custLinFactNeighborX="1411" custLinFactNeighborY="-100000">
        <dgm:presLayoutVars>
          <dgm:bulletEnabled val="1"/>
        </dgm:presLayoutVars>
      </dgm:prSet>
      <dgm:spPr/>
      <dgm:t>
        <a:bodyPr/>
        <a:lstStyle/>
        <a:p>
          <a:endParaRPr lang="zh-CN" altLang="en-US"/>
        </a:p>
      </dgm:t>
    </dgm:pt>
  </dgm:ptLst>
  <dgm:cxnLst>
    <dgm:cxn modelId="{2AAF5AC8-7136-4508-A6D1-EB4516D7A9F6}" srcId="{1ABBA5A0-0509-47D2-BEAA-9A7A9A450A29}" destId="{F4972FDC-AFCD-408E-A778-F48A7C1B9F7C}" srcOrd="1" destOrd="0" parTransId="{4344D75C-9434-42E2-A34A-C510D2663F51}" sibTransId="{FC6BC2F2-43BA-4578-86EE-D3869CCEC3DD}"/>
    <dgm:cxn modelId="{984BC484-A9C1-4345-B378-23523ACA65D2}" type="presOf" srcId="{A618AD10-70BB-4B34-AE97-6C926D771DB9}" destId="{A7186CA2-C7F2-4E80-81BE-60B88D19A701}" srcOrd="0" destOrd="0" presId="urn:microsoft.com/office/officeart/2005/8/layout/default"/>
    <dgm:cxn modelId="{807BE856-2E1F-4D4C-AE12-4B21ED7E626F}" type="presOf" srcId="{F4972FDC-AFCD-408E-A778-F48A7C1B9F7C}" destId="{008A7EE5-792E-4CAC-87D3-42BF3A46DAA2}" srcOrd="0" destOrd="0" presId="urn:microsoft.com/office/officeart/2005/8/layout/default"/>
    <dgm:cxn modelId="{9B3E9DEA-D49A-4C58-89E9-B4621F96353C}" srcId="{1ABBA5A0-0509-47D2-BEAA-9A7A9A450A29}" destId="{26FAACD7-155C-4CDF-89DB-964CE5556F17}" srcOrd="2" destOrd="0" parTransId="{93DE0E9E-4D10-4F91-A15F-ACF9614567E0}" sibTransId="{2038E520-88FE-43FC-B607-4F38CAD7B268}"/>
    <dgm:cxn modelId="{EC02C63D-D4D6-46E0-B6C1-0C4967338F1D}" srcId="{1ABBA5A0-0509-47D2-BEAA-9A7A9A450A29}" destId="{A618AD10-70BB-4B34-AE97-6C926D771DB9}" srcOrd="0" destOrd="0" parTransId="{3A8C2DE1-6C08-4ED8-AB31-9FFAA70C381A}" sibTransId="{96B2FE79-513B-4522-90B3-0B50E1E0157B}"/>
    <dgm:cxn modelId="{958F8A98-4ED4-407F-9796-D0A97F60AE2B}" type="presOf" srcId="{1ABBA5A0-0509-47D2-BEAA-9A7A9A450A29}" destId="{6D4B1313-F47D-4B14-A1C2-7FE079A5A5AB}" srcOrd="0" destOrd="0" presId="urn:microsoft.com/office/officeart/2005/8/layout/default"/>
    <dgm:cxn modelId="{E2DA077E-FE14-4DA0-8772-624B94E48703}" type="presOf" srcId="{26FAACD7-155C-4CDF-89DB-964CE5556F17}" destId="{D8F9DCE2-061F-431F-A706-38A6809CE8A9}" srcOrd="0" destOrd="0" presId="urn:microsoft.com/office/officeart/2005/8/layout/default"/>
    <dgm:cxn modelId="{AE597F8B-2B83-4A73-A0B9-E6EF914821A7}" type="presParOf" srcId="{6D4B1313-F47D-4B14-A1C2-7FE079A5A5AB}" destId="{A7186CA2-C7F2-4E80-81BE-60B88D19A701}" srcOrd="0" destOrd="0" presId="urn:microsoft.com/office/officeart/2005/8/layout/default"/>
    <dgm:cxn modelId="{51F75F82-3A83-4788-86EE-04975E075DE1}" type="presParOf" srcId="{6D4B1313-F47D-4B14-A1C2-7FE079A5A5AB}" destId="{3932916F-3328-4021-8FA6-B4E3EE0744B3}" srcOrd="1" destOrd="0" presId="urn:microsoft.com/office/officeart/2005/8/layout/default"/>
    <dgm:cxn modelId="{08732EE7-A423-4B46-A56C-2536EE38A79D}" type="presParOf" srcId="{6D4B1313-F47D-4B14-A1C2-7FE079A5A5AB}" destId="{008A7EE5-792E-4CAC-87D3-42BF3A46DAA2}" srcOrd="2" destOrd="0" presId="urn:microsoft.com/office/officeart/2005/8/layout/default"/>
    <dgm:cxn modelId="{AB415527-DB9F-400E-AEFF-B0E913571891}" type="presParOf" srcId="{6D4B1313-F47D-4B14-A1C2-7FE079A5A5AB}" destId="{CCFB1A09-B07D-44B4-9DBC-516E883CBAA2}" srcOrd="3" destOrd="0" presId="urn:microsoft.com/office/officeart/2005/8/layout/default"/>
    <dgm:cxn modelId="{57AE08CB-27AB-4EBD-BE8E-54BAB0132117}" type="presParOf" srcId="{6D4B1313-F47D-4B14-A1C2-7FE079A5A5AB}" destId="{D8F9DCE2-061F-431F-A706-38A6809CE8A9}"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186CA2-C7F2-4E80-81BE-60B88D19A701}">
      <dsp:nvSpPr>
        <dsp:cNvPr id="0" name=""/>
        <dsp:cNvSpPr/>
      </dsp:nvSpPr>
      <dsp:spPr>
        <a:xfrm>
          <a:off x="55333" y="2138178"/>
          <a:ext cx="2902148" cy="1741289"/>
        </a:xfrm>
        <a:prstGeom prst="rect">
          <a:avLst/>
        </a:prstGeom>
        <a:gradFill rotWithShape="0">
          <a:gsLst>
            <a:gs pos="0">
              <a:schemeClr val="accent2">
                <a:hueOff val="0"/>
                <a:satOff val="0"/>
                <a:lumOff val="0"/>
                <a:alphaOff val="0"/>
                <a:tint val="100000"/>
                <a:shade val="100000"/>
                <a:satMod val="129999"/>
              </a:schemeClr>
            </a:gs>
            <a:gs pos="100000">
              <a:schemeClr val="accent2">
                <a:hueOff val="0"/>
                <a:satOff val="0"/>
                <a:lumOff val="0"/>
                <a:alphaOff val="0"/>
                <a:tint val="50000"/>
                <a:shade val="100000"/>
                <a:satMod val="350000"/>
              </a:schemeClr>
            </a:gs>
          </a:gsLst>
          <a:lin ang="162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zh-CN" altLang="en-US" sz="3200" kern="1200" dirty="0" smtClean="0">
              <a:latin typeface="微软雅黑" panose="020B0503020204020204" pitchFamily="34" charset="-122"/>
              <a:ea typeface="微软雅黑" panose="020B0503020204020204" pitchFamily="34" charset="-122"/>
            </a:rPr>
            <a:t>保护企业网络安全</a:t>
          </a:r>
          <a:endParaRPr lang="zh-CN" altLang="en-US" sz="3200" kern="1200" dirty="0">
            <a:latin typeface="微软雅黑" panose="020B0503020204020204" pitchFamily="34" charset="-122"/>
            <a:ea typeface="微软雅黑" panose="020B0503020204020204" pitchFamily="34" charset="-122"/>
          </a:endParaRPr>
        </a:p>
      </dsp:txBody>
      <dsp:txXfrm>
        <a:off x="55333" y="2138178"/>
        <a:ext cx="2902148" cy="1741289"/>
      </dsp:txXfrm>
    </dsp:sp>
    <dsp:sp modelId="{008A7EE5-792E-4CAC-87D3-42BF3A46DAA2}">
      <dsp:nvSpPr>
        <dsp:cNvPr id="0" name=""/>
        <dsp:cNvSpPr/>
      </dsp:nvSpPr>
      <dsp:spPr>
        <a:xfrm>
          <a:off x="3193851" y="2138178"/>
          <a:ext cx="2902148" cy="1741289"/>
        </a:xfrm>
        <a:prstGeom prst="rect">
          <a:avLst/>
        </a:prstGeom>
        <a:gradFill rotWithShape="0">
          <a:gsLst>
            <a:gs pos="0">
              <a:schemeClr val="accent3">
                <a:hueOff val="0"/>
                <a:satOff val="0"/>
                <a:lumOff val="0"/>
                <a:alphaOff val="0"/>
                <a:tint val="100000"/>
                <a:shade val="100000"/>
                <a:satMod val="129999"/>
              </a:schemeClr>
            </a:gs>
            <a:gs pos="100000">
              <a:schemeClr val="accent3">
                <a:hueOff val="0"/>
                <a:satOff val="0"/>
                <a:lumOff val="0"/>
                <a:alphaOff val="0"/>
                <a:tint val="50000"/>
                <a:shade val="100000"/>
                <a:satMod val="350000"/>
              </a:schemeClr>
            </a:gs>
          </a:gsLst>
          <a:lin ang="162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zh-CN" altLang="en-US" sz="3200" kern="1200" dirty="0" smtClean="0">
              <a:latin typeface="微软雅黑" panose="020B0503020204020204" pitchFamily="34" charset="-122"/>
              <a:ea typeface="微软雅黑" panose="020B0503020204020204" pitchFamily="34" charset="-122"/>
            </a:rPr>
            <a:t>正面引导安全人才</a:t>
          </a:r>
          <a:endParaRPr lang="zh-CN" altLang="en-US" sz="3200" kern="1200" dirty="0">
            <a:latin typeface="微软雅黑" panose="020B0503020204020204" pitchFamily="34" charset="-122"/>
            <a:ea typeface="微软雅黑" panose="020B0503020204020204" pitchFamily="34" charset="-122"/>
          </a:endParaRPr>
        </a:p>
      </dsp:txBody>
      <dsp:txXfrm>
        <a:off x="3193851" y="2138178"/>
        <a:ext cx="2902148" cy="1741289"/>
      </dsp:txXfrm>
    </dsp:sp>
    <dsp:sp modelId="{D8F9DCE2-061F-431F-A706-38A6809CE8A9}">
      <dsp:nvSpPr>
        <dsp:cNvPr id="0" name=""/>
        <dsp:cNvSpPr/>
      </dsp:nvSpPr>
      <dsp:spPr>
        <a:xfrm>
          <a:off x="1637875" y="198184"/>
          <a:ext cx="2902148" cy="1741289"/>
        </a:xfrm>
        <a:prstGeom prst="rect">
          <a:avLst/>
        </a:prstGeom>
        <a:gradFill rotWithShape="0">
          <a:gsLst>
            <a:gs pos="0">
              <a:schemeClr val="accent4">
                <a:hueOff val="0"/>
                <a:satOff val="0"/>
                <a:lumOff val="0"/>
                <a:alphaOff val="0"/>
                <a:tint val="100000"/>
                <a:shade val="100000"/>
                <a:satMod val="129999"/>
              </a:schemeClr>
            </a:gs>
            <a:gs pos="100000">
              <a:schemeClr val="accent4">
                <a:hueOff val="0"/>
                <a:satOff val="0"/>
                <a:lumOff val="0"/>
                <a:alphaOff val="0"/>
                <a:tint val="50000"/>
                <a:shade val="100000"/>
                <a:satMod val="350000"/>
              </a:schemeClr>
            </a:gs>
          </a:gsLst>
          <a:lin ang="162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zh-CN" altLang="en-US" sz="3200" kern="1200" dirty="0" smtClean="0">
              <a:latin typeface="微软雅黑" panose="020B0503020204020204" pitchFamily="34" charset="-122"/>
              <a:ea typeface="微软雅黑" panose="020B0503020204020204" pitchFamily="34" charset="-122"/>
            </a:rPr>
            <a:t>积极响应国家战略</a:t>
          </a:r>
          <a:endParaRPr lang="zh-CN" altLang="en-US" sz="3200" kern="1200" dirty="0">
            <a:latin typeface="微软雅黑" panose="020B0503020204020204" pitchFamily="34" charset="-122"/>
            <a:ea typeface="微软雅黑" panose="020B0503020204020204" pitchFamily="34" charset="-122"/>
          </a:endParaRPr>
        </a:p>
      </dsp:txBody>
      <dsp:txXfrm>
        <a:off x="1637875" y="198184"/>
        <a:ext cx="2902148" cy="174128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jpe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0.png>
</file>

<file path=ppt/media/image4.pn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0" name="Shape 110"/>
          <p:cNvSpPr>
            <a:spLocks noGrp="1" noRot="1" noChangeAspect="1"/>
          </p:cNvSpPr>
          <p:nvPr>
            <p:ph type="sldImg"/>
          </p:nvPr>
        </p:nvSpPr>
        <p:spPr>
          <a:xfrm>
            <a:off x="1143000" y="685800"/>
            <a:ext cx="4572000" cy="3429000"/>
          </a:xfrm>
          <a:prstGeom prst="rect">
            <a:avLst/>
          </a:prstGeom>
        </p:spPr>
        <p:txBody>
          <a:bodyPr/>
          <a:lstStyle/>
          <a:p>
            <a:endParaRPr/>
          </a:p>
        </p:txBody>
      </p:sp>
      <p:sp>
        <p:nvSpPr>
          <p:cNvPr id="111" name="Shape 11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06462408"/>
      </p:ext>
    </p:extLst>
  </p:cSld>
  <p:clrMap bg1="lt1" tx1="dk1" bg2="lt2" tx2="dk2" accent1="accent1" accent2="accent2" accent3="accent3" accent4="accent4" accent5="accent5" accent6="accent6" hlink="hlink" folHlink="folHlink"/>
  <p:notesStyle>
    <a:lvl1pPr latinLnBrk="0">
      <a:defRPr sz="1200">
        <a:latin typeface="+mn-lt"/>
        <a:ea typeface="+mn-ea"/>
        <a:cs typeface="+mn-cs"/>
        <a:sym typeface="等线"/>
      </a:defRPr>
    </a:lvl1pPr>
    <a:lvl2pPr indent="228600" latinLnBrk="0">
      <a:defRPr sz="1200">
        <a:latin typeface="+mn-lt"/>
        <a:ea typeface="+mn-ea"/>
        <a:cs typeface="+mn-cs"/>
        <a:sym typeface="等线"/>
      </a:defRPr>
    </a:lvl2pPr>
    <a:lvl3pPr indent="457200" latinLnBrk="0">
      <a:defRPr sz="1200">
        <a:latin typeface="+mn-lt"/>
        <a:ea typeface="+mn-ea"/>
        <a:cs typeface="+mn-cs"/>
        <a:sym typeface="等线"/>
      </a:defRPr>
    </a:lvl3pPr>
    <a:lvl4pPr indent="685800" latinLnBrk="0">
      <a:defRPr sz="1200">
        <a:latin typeface="+mn-lt"/>
        <a:ea typeface="+mn-ea"/>
        <a:cs typeface="+mn-cs"/>
        <a:sym typeface="等线"/>
      </a:defRPr>
    </a:lvl4pPr>
    <a:lvl5pPr indent="914400" latinLnBrk="0">
      <a:defRPr sz="1200">
        <a:latin typeface="+mn-lt"/>
        <a:ea typeface="+mn-ea"/>
        <a:cs typeface="+mn-cs"/>
        <a:sym typeface="等线"/>
      </a:defRPr>
    </a:lvl5pPr>
    <a:lvl6pPr indent="1143000" latinLnBrk="0">
      <a:defRPr sz="1200">
        <a:latin typeface="+mn-lt"/>
        <a:ea typeface="+mn-ea"/>
        <a:cs typeface="+mn-cs"/>
        <a:sym typeface="等线"/>
      </a:defRPr>
    </a:lvl6pPr>
    <a:lvl7pPr indent="1371600" latinLnBrk="0">
      <a:defRPr sz="1200">
        <a:latin typeface="+mn-lt"/>
        <a:ea typeface="+mn-ea"/>
        <a:cs typeface="+mn-cs"/>
        <a:sym typeface="等线"/>
      </a:defRPr>
    </a:lvl7pPr>
    <a:lvl8pPr indent="1600200" latinLnBrk="0">
      <a:defRPr sz="1200">
        <a:latin typeface="+mn-lt"/>
        <a:ea typeface="+mn-ea"/>
        <a:cs typeface="+mn-cs"/>
        <a:sym typeface="等线"/>
      </a:defRPr>
    </a:lvl8pPr>
    <a:lvl9pPr indent="1828800" latinLnBrk="0">
      <a:defRPr sz="1200">
        <a:latin typeface="+mn-lt"/>
        <a:ea typeface="+mn-ea"/>
        <a:cs typeface="+mn-cs"/>
        <a:sym typeface="等线"/>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lvl="0" algn="l" defTabSz="914400" fontAlgn="base">
              <a:lnSpc>
                <a:spcPct val="120000"/>
              </a:lnSpc>
              <a:spcAft>
                <a:spcPct val="0"/>
              </a:spcAft>
            </a:pPr>
            <a:r>
              <a:rPr lang="en-US" altLang="zh-CN" sz="2000" b="1" cap="none" spc="0" dirty="0" smtClean="0">
                <a:solidFill>
                  <a:prstClr val="white"/>
                </a:solidFill>
                <a:latin typeface="Cambria Math" pitchFamily="18" charset="0"/>
                <a:ea typeface="黑体" pitchFamily="49" charset="-122"/>
                <a:cs typeface="+mn-cs"/>
              </a:rPr>
              <a:t>《</a:t>
            </a:r>
            <a:r>
              <a:rPr lang="zh-CN" altLang="en-US" sz="2000" b="1" cap="none" spc="0" dirty="0" smtClean="0">
                <a:solidFill>
                  <a:prstClr val="white"/>
                </a:solidFill>
                <a:latin typeface="Cambria Math" pitchFamily="18" charset="0"/>
                <a:ea typeface="黑体" pitchFamily="49" charset="-122"/>
                <a:cs typeface="+mn-cs"/>
              </a:rPr>
              <a:t>刑法</a:t>
            </a:r>
            <a:r>
              <a:rPr lang="en-US" altLang="zh-CN" sz="2000" b="1" cap="none" spc="0" dirty="0" smtClean="0">
                <a:solidFill>
                  <a:prstClr val="white"/>
                </a:solidFill>
                <a:latin typeface="Cambria Math" pitchFamily="18" charset="0"/>
                <a:ea typeface="黑体" pitchFamily="49" charset="-122"/>
                <a:cs typeface="+mn-cs"/>
              </a:rPr>
              <a:t>》</a:t>
            </a:r>
            <a:r>
              <a:rPr lang="zh-CN" altLang="en-US" sz="2000" b="1" cap="none" spc="0" dirty="0" smtClean="0">
                <a:solidFill>
                  <a:prstClr val="white"/>
                </a:solidFill>
                <a:latin typeface="Cambria Math" pitchFamily="18" charset="0"/>
                <a:ea typeface="黑体" pitchFamily="49" charset="-122"/>
                <a:cs typeface="+mn-cs"/>
              </a:rPr>
              <a:t>第二百八十五条 </a:t>
            </a:r>
            <a:r>
              <a:rPr lang="en-US" altLang="zh-CN" sz="1200" b="1" cap="none" spc="0" dirty="0" smtClean="0">
                <a:solidFill>
                  <a:srgbClr val="FF0000"/>
                </a:solidFill>
                <a:latin typeface="Cambria Math" pitchFamily="18" charset="0"/>
                <a:ea typeface="黑体" pitchFamily="49" charset="-122"/>
                <a:cs typeface="+mn-cs"/>
                <a:sym typeface="Wingdings" pitchFamily="2" charset="2"/>
              </a:rPr>
              <a:t>【</a:t>
            </a:r>
            <a:r>
              <a:rPr lang="zh-CN" altLang="en-US" sz="1200" b="1" cap="none" spc="0" dirty="0" smtClean="0">
                <a:solidFill>
                  <a:srgbClr val="FF0000"/>
                </a:solidFill>
                <a:latin typeface="Cambria Math" pitchFamily="18" charset="0"/>
                <a:ea typeface="黑体" pitchFamily="49" charset="-122"/>
                <a:cs typeface="+mn-cs"/>
                <a:sym typeface="Wingdings" pitchFamily="2" charset="2"/>
              </a:rPr>
              <a:t>非法侵入计算机信息系统罪</a:t>
            </a:r>
            <a:r>
              <a:rPr lang="en-US" altLang="zh-CN" sz="1200" b="1" cap="none" spc="0" dirty="0" smtClean="0">
                <a:solidFill>
                  <a:srgbClr val="FF0000"/>
                </a:solidFill>
                <a:latin typeface="Cambria Math" pitchFamily="18" charset="0"/>
                <a:ea typeface="黑体" pitchFamily="49" charset="-122"/>
                <a:cs typeface="+mn-cs"/>
                <a:sym typeface="Wingdings" pitchFamily="2" charset="2"/>
              </a:rPr>
              <a:t>】</a:t>
            </a:r>
            <a:r>
              <a:rPr lang="en-US" altLang="zh-CN" sz="1200" b="1" cap="none" spc="0" dirty="0" smtClean="0">
                <a:solidFill>
                  <a:srgbClr val="FF0000"/>
                </a:solidFill>
                <a:latin typeface="Cambria Math" pitchFamily="18" charset="0"/>
                <a:ea typeface="黑体" pitchFamily="49" charset="-122"/>
                <a:cs typeface="+mn-cs"/>
              </a:rPr>
              <a:t>【</a:t>
            </a:r>
            <a:r>
              <a:rPr lang="zh-CN" altLang="en-US" sz="1200" b="1" cap="none" spc="0" dirty="0" smtClean="0">
                <a:solidFill>
                  <a:srgbClr val="FF0000"/>
                </a:solidFill>
                <a:latin typeface="Cambria Math" pitchFamily="18" charset="0"/>
                <a:ea typeface="黑体" pitchFamily="49" charset="-122"/>
                <a:cs typeface="+mn-cs"/>
              </a:rPr>
              <a:t>非法获取计算机信息系统数据、非法控制计算机信息系统罪</a:t>
            </a:r>
            <a:r>
              <a:rPr lang="en-US" altLang="zh-CN" sz="1200" b="1" cap="none" spc="0" dirty="0" smtClean="0">
                <a:solidFill>
                  <a:srgbClr val="FF0000"/>
                </a:solidFill>
                <a:latin typeface="Cambria Math" pitchFamily="18" charset="0"/>
                <a:ea typeface="黑体" pitchFamily="49" charset="-122"/>
                <a:cs typeface="+mn-cs"/>
              </a:rPr>
              <a:t>】</a:t>
            </a:r>
            <a:r>
              <a:rPr lang="en-US" altLang="zh-CN" sz="1200" b="1" cap="none" spc="0" dirty="0" smtClean="0">
                <a:solidFill>
                  <a:srgbClr val="FF0000"/>
                </a:solidFill>
                <a:latin typeface="Cambria Math" pitchFamily="18" charset="0"/>
                <a:ea typeface="黑体" pitchFamily="49" charset="-122"/>
              </a:rPr>
              <a:t>【</a:t>
            </a:r>
            <a:r>
              <a:rPr lang="zh-CN" altLang="en-US" sz="1200" b="1" cap="none" spc="0" dirty="0" smtClean="0">
                <a:solidFill>
                  <a:srgbClr val="FF0000"/>
                </a:solidFill>
                <a:latin typeface="Cambria Math" pitchFamily="18" charset="0"/>
                <a:ea typeface="黑体" pitchFamily="49" charset="-122"/>
              </a:rPr>
              <a:t>提供侵入、非法控制计算机信息系统的程序、工具罪</a:t>
            </a:r>
            <a:r>
              <a:rPr lang="en-US" altLang="zh-CN" sz="1200" b="1" cap="none" spc="0" dirty="0" smtClean="0">
                <a:solidFill>
                  <a:srgbClr val="FF0000"/>
                </a:solidFill>
                <a:latin typeface="Cambria Math" pitchFamily="18" charset="0"/>
                <a:ea typeface="黑体" pitchFamily="49" charset="-122"/>
              </a:rPr>
              <a:t>】  </a:t>
            </a:r>
            <a:r>
              <a:rPr lang="en-US" altLang="zh-CN" sz="2000" b="1" cap="none" spc="0" dirty="0" smtClean="0">
                <a:solidFill>
                  <a:prstClr val="white"/>
                </a:solidFill>
                <a:latin typeface="Cambria Math" pitchFamily="18" charset="0"/>
                <a:ea typeface="黑体" pitchFamily="49" charset="-122"/>
                <a:cs typeface="+mn-cs"/>
              </a:rPr>
              <a:t>《</a:t>
            </a:r>
            <a:r>
              <a:rPr lang="zh-CN" altLang="en-US" sz="2000" b="1" cap="none" spc="0" dirty="0" smtClean="0">
                <a:solidFill>
                  <a:prstClr val="white"/>
                </a:solidFill>
                <a:latin typeface="Cambria Math" pitchFamily="18" charset="0"/>
                <a:ea typeface="黑体" pitchFamily="49" charset="-122"/>
                <a:cs typeface="+mn-cs"/>
              </a:rPr>
              <a:t>刑法</a:t>
            </a:r>
            <a:r>
              <a:rPr lang="en-US" altLang="zh-CN" sz="2000" b="1" cap="none" spc="0" dirty="0" smtClean="0">
                <a:solidFill>
                  <a:prstClr val="white"/>
                </a:solidFill>
                <a:latin typeface="Cambria Math" pitchFamily="18" charset="0"/>
                <a:ea typeface="黑体" pitchFamily="49" charset="-122"/>
                <a:cs typeface="+mn-cs"/>
              </a:rPr>
              <a:t>》</a:t>
            </a:r>
            <a:r>
              <a:rPr lang="zh-CN" altLang="en-US" sz="2000" b="1" cap="none" spc="0" dirty="0" smtClean="0">
                <a:solidFill>
                  <a:prstClr val="white"/>
                </a:solidFill>
                <a:latin typeface="Cambria Math" pitchFamily="18" charset="0"/>
                <a:ea typeface="黑体" pitchFamily="49" charset="-122"/>
                <a:cs typeface="+mn-cs"/>
              </a:rPr>
              <a:t>第二百八十六条</a:t>
            </a:r>
            <a:r>
              <a:rPr lang="en-US" altLang="zh-CN" sz="1200" b="1" cap="none" spc="0" dirty="0" smtClean="0">
                <a:solidFill>
                  <a:srgbClr val="FF0000"/>
                </a:solidFill>
                <a:latin typeface="Cambria Math" pitchFamily="18" charset="0"/>
                <a:ea typeface="黑体" pitchFamily="49" charset="-122"/>
                <a:cs typeface="+mn-cs"/>
                <a:sym typeface="Wingdings" pitchFamily="2" charset="2"/>
              </a:rPr>
              <a:t>【</a:t>
            </a:r>
            <a:r>
              <a:rPr lang="zh-CN" altLang="en-US" sz="1200" b="1" cap="none" spc="0" dirty="0" smtClean="0">
                <a:solidFill>
                  <a:srgbClr val="FF0000"/>
                </a:solidFill>
                <a:latin typeface="Cambria Math" pitchFamily="18" charset="0"/>
                <a:ea typeface="黑体" pitchFamily="49" charset="-122"/>
                <a:cs typeface="+mn-cs"/>
                <a:sym typeface="Wingdings" pitchFamily="2" charset="2"/>
              </a:rPr>
              <a:t>破坏计算机信息系统罪</a:t>
            </a:r>
            <a:r>
              <a:rPr lang="en-US" altLang="zh-CN" sz="1200" b="1" cap="none" spc="0" dirty="0" smtClean="0">
                <a:solidFill>
                  <a:srgbClr val="FF0000"/>
                </a:solidFill>
                <a:latin typeface="Cambria Math" pitchFamily="18" charset="0"/>
                <a:ea typeface="黑体" pitchFamily="49" charset="-122"/>
                <a:cs typeface="+mn-cs"/>
                <a:sym typeface="Wingdings" pitchFamily="2" charset="2"/>
              </a:rPr>
              <a:t>】</a:t>
            </a:r>
          </a:p>
          <a:p>
            <a:pPr lvl="0" algn="l" defTabSz="914400" fontAlgn="base">
              <a:lnSpc>
                <a:spcPts val="3000"/>
              </a:lnSpc>
              <a:spcAft>
                <a:spcPct val="0"/>
              </a:spcAft>
              <a:defRPr/>
            </a:pPr>
            <a:r>
              <a:rPr lang="en-US" altLang="zh-CN" sz="1200" b="1" cap="small" spc="0" dirty="0" smtClean="0">
                <a:solidFill>
                  <a:prstClr val="white"/>
                </a:solidFill>
                <a:latin typeface="Calibri" pitchFamily="34" charset="0"/>
                <a:ea typeface="黑体" pitchFamily="49" charset="-122"/>
                <a:cs typeface="+mn-cs"/>
              </a:rPr>
              <a:t>《</a:t>
            </a:r>
            <a:r>
              <a:rPr lang="zh-CN" altLang="en-US" sz="1200" b="1" cap="small" spc="0" dirty="0" smtClean="0">
                <a:solidFill>
                  <a:prstClr val="white"/>
                </a:solidFill>
                <a:latin typeface="Calibri" pitchFamily="34" charset="0"/>
                <a:ea typeface="黑体" pitchFamily="49" charset="-122"/>
                <a:cs typeface="+mn-cs"/>
              </a:rPr>
              <a:t>治安管理处罚法</a:t>
            </a:r>
            <a:r>
              <a:rPr lang="en-US" altLang="zh-CN" sz="1200" b="1" cap="small" spc="0" dirty="0" smtClean="0">
                <a:solidFill>
                  <a:prstClr val="white"/>
                </a:solidFill>
                <a:latin typeface="Calibri" pitchFamily="34" charset="0"/>
                <a:ea typeface="黑体" pitchFamily="49" charset="-122"/>
                <a:cs typeface="+mn-cs"/>
              </a:rPr>
              <a:t>》</a:t>
            </a:r>
            <a:r>
              <a:rPr lang="zh-CN" altLang="zh-CN" sz="900" b="1" cap="small" spc="0" dirty="0" smtClean="0">
                <a:solidFill>
                  <a:prstClr val="white"/>
                </a:solidFill>
                <a:latin typeface="Calibri" pitchFamily="34" charset="0"/>
                <a:ea typeface="黑体" pitchFamily="49" charset="-122"/>
                <a:cs typeface="+mn-cs"/>
              </a:rPr>
              <a:t> 第二十九条</a:t>
            </a:r>
            <a:r>
              <a:rPr lang="en-US" altLang="zh-CN" sz="900" b="1" cap="small" spc="0" dirty="0" smtClean="0">
                <a:solidFill>
                  <a:prstClr val="white"/>
                </a:solidFill>
                <a:latin typeface="Calibri" pitchFamily="34" charset="0"/>
                <a:ea typeface="黑体" pitchFamily="49" charset="-122"/>
                <a:cs typeface="+mn-cs"/>
              </a:rPr>
              <a:t> </a:t>
            </a:r>
            <a:r>
              <a:rPr lang="zh-CN" altLang="en-US" sz="900" b="1" cap="small" spc="0" dirty="0" smtClean="0">
                <a:solidFill>
                  <a:prstClr val="white"/>
                </a:solidFill>
                <a:latin typeface="Calibri" pitchFamily="34" charset="0"/>
                <a:ea typeface="黑体" pitchFamily="49" charset="-122"/>
                <a:cs typeface="+mn-cs"/>
              </a:rPr>
              <a:t>基本上是上述情形够不上犯罪的，</a:t>
            </a:r>
            <a:r>
              <a:rPr lang="zh-CN" altLang="zh-CN" sz="900" b="1" cap="none" spc="0" dirty="0" smtClean="0">
                <a:solidFill>
                  <a:prstClr val="white"/>
                </a:solidFill>
                <a:latin typeface="Calibri" pitchFamily="34" charset="0"/>
                <a:ea typeface="黑体" pitchFamily="49" charset="-122"/>
                <a:cs typeface="+mn-cs"/>
              </a:rPr>
              <a:t>处五日以下拘留；情节较重的，处五日以上十日以下拘留：</a:t>
            </a:r>
            <a:endParaRPr lang="en-US" altLang="zh-CN" sz="1200" b="1" cap="none" spc="0" dirty="0" smtClean="0">
              <a:solidFill>
                <a:srgbClr val="FFFF00"/>
              </a:solidFill>
              <a:latin typeface="Cambria Math" pitchFamily="18" charset="0"/>
              <a:ea typeface="黑体" pitchFamily="49" charset="-122"/>
              <a:cs typeface="+mn-cs"/>
              <a:sym typeface="Wingdings" pitchFamily="2" charset="2"/>
            </a:endParaRPr>
          </a:p>
          <a:p>
            <a:pPr lvl="0" algn="l" defTabSz="914400" fontAlgn="base">
              <a:lnSpc>
                <a:spcPct val="120000"/>
              </a:lnSpc>
              <a:spcAft>
                <a:spcPct val="0"/>
              </a:spcAft>
            </a:pPr>
            <a:r>
              <a:rPr lang="zh-CN" altLang="en-US" sz="1200" b="1" cap="none" spc="0" dirty="0" smtClean="0">
                <a:solidFill>
                  <a:srgbClr val="FFFF00"/>
                </a:solidFill>
                <a:latin typeface="Cambria Math" pitchFamily="18" charset="0"/>
                <a:ea typeface="黑体" pitchFamily="49" charset="-122"/>
                <a:cs typeface="+mn-cs"/>
                <a:sym typeface="Wingdings" pitchFamily="2" charset="2"/>
              </a:rPr>
              <a:t>网络安全法第 </a:t>
            </a:r>
            <a:r>
              <a:rPr lang="en-US" altLang="zh-CN" sz="1200" b="1" cap="none" spc="0" dirty="0" smtClean="0">
                <a:solidFill>
                  <a:srgbClr val="FFFF00"/>
                </a:solidFill>
                <a:latin typeface="Cambria Math" pitchFamily="18" charset="0"/>
                <a:ea typeface="黑体" pitchFamily="49" charset="-122"/>
                <a:cs typeface="+mn-cs"/>
                <a:sym typeface="Wingdings" pitchFamily="2" charset="2"/>
              </a:rPr>
              <a:t>27</a:t>
            </a:r>
            <a:r>
              <a:rPr lang="zh-CN" altLang="en-US" sz="1200" b="1" cap="none" spc="0" dirty="0" smtClean="0">
                <a:solidFill>
                  <a:srgbClr val="FFFF00"/>
                </a:solidFill>
                <a:latin typeface="Cambria Math" pitchFamily="18" charset="0"/>
                <a:ea typeface="黑体" pitchFamily="49" charset="-122"/>
                <a:cs typeface="+mn-cs"/>
                <a:sym typeface="Wingdings" pitchFamily="2" charset="2"/>
              </a:rPr>
              <a:t>条</a:t>
            </a:r>
            <a:r>
              <a:rPr lang="zh-CN" altLang="en-US" sz="1200" b="1" i="0" dirty="0" smtClean="0">
                <a:effectLst/>
                <a:latin typeface="+mn-lt"/>
                <a:ea typeface="+mn-ea"/>
                <a:cs typeface="+mn-cs"/>
                <a:sym typeface="等线"/>
              </a:rPr>
              <a:t>第二十七条</a:t>
            </a:r>
            <a:r>
              <a:rPr lang="zh-CN" altLang="en-US" sz="1200" b="0" i="0" dirty="0" smtClean="0">
                <a:effectLst/>
                <a:latin typeface="+mn-lt"/>
                <a:ea typeface="+mn-ea"/>
                <a:cs typeface="+mn-cs"/>
                <a:sym typeface="等线"/>
              </a:rPr>
              <a:t> 任何个人和组织不得从事非法侵入他人网络、干扰他人网络正常功能、窃取网络数据等危害网络安全的活动；不得提供专门用于从事侵入网络、干扰网络正常功能及防护措施、窃取网络数据等危害网络安全活动的程序、工具；明知他人从事危害网络安全的活动的，不得为其提供技术支持、广告推广、支付结算等帮助。</a:t>
            </a:r>
            <a:endParaRPr lang="en-US" altLang="zh-CN" sz="1200" b="1" cap="none" spc="0" dirty="0" smtClean="0">
              <a:solidFill>
                <a:srgbClr val="FFFF00"/>
              </a:solidFill>
              <a:latin typeface="Cambria Math" pitchFamily="18" charset="0"/>
              <a:ea typeface="黑体" pitchFamily="49" charset="-122"/>
              <a:cs typeface="+mn-cs"/>
              <a:sym typeface="Wingdings" pitchFamily="2" charset="2"/>
            </a:endParaRPr>
          </a:p>
          <a:p>
            <a:pPr lvl="0" algn="l" defTabSz="914400" fontAlgn="base">
              <a:lnSpc>
                <a:spcPct val="120000"/>
              </a:lnSpc>
              <a:spcAft>
                <a:spcPct val="0"/>
              </a:spcAft>
            </a:pPr>
            <a:endParaRPr lang="zh-CN" altLang="en-US" sz="1200" b="1" cap="none" spc="0" dirty="0" smtClean="0">
              <a:solidFill>
                <a:prstClr val="white"/>
              </a:solidFill>
              <a:latin typeface="Cambria Math" pitchFamily="18" charset="0"/>
              <a:ea typeface="黑体" pitchFamily="49" charset="-122"/>
              <a:cs typeface="+mn-cs"/>
              <a:sym typeface="Wingdings" pitchFamily="2" charset="2"/>
            </a:endParaRPr>
          </a:p>
          <a:p>
            <a:endParaRPr lang="zh-CN" altLang="en-US" dirty="0"/>
          </a:p>
        </p:txBody>
      </p:sp>
    </p:spTree>
    <p:extLst>
      <p:ext uri="{BB962C8B-B14F-4D97-AF65-F5344CB8AC3E}">
        <p14:creationId xmlns:p14="http://schemas.microsoft.com/office/powerpoint/2010/main" val="3487133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561678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defTabSz="914400" fontAlgn="base">
              <a:lnSpc>
                <a:spcPts val="3000"/>
              </a:lnSpc>
              <a:spcAft>
                <a:spcPct val="0"/>
              </a:spcAft>
              <a:defRPr/>
            </a:pPr>
            <a:r>
              <a:rPr lang="en-US" altLang="zh-CN" dirty="0" smtClean="0"/>
              <a:t>3</a:t>
            </a:r>
            <a:r>
              <a:rPr lang="zh-CN" altLang="en-US" dirty="0" smtClean="0"/>
              <a:t>年以下，</a:t>
            </a:r>
            <a:r>
              <a:rPr lang="en-US" altLang="zh-CN" dirty="0" smtClean="0"/>
              <a:t>3</a:t>
            </a:r>
            <a:r>
              <a:rPr lang="zh-CN" altLang="en-US" dirty="0" smtClean="0"/>
              <a:t>年以上</a:t>
            </a:r>
            <a:r>
              <a:rPr lang="en-US" altLang="zh-CN" dirty="0" smtClean="0"/>
              <a:t>7</a:t>
            </a:r>
            <a:r>
              <a:rPr lang="zh-CN" altLang="en-US" dirty="0" smtClean="0"/>
              <a:t>年以下有期徒刑；</a:t>
            </a:r>
            <a:r>
              <a:rPr lang="en-US" altLang="zh-CN" dirty="0" smtClean="0"/>
              <a:t>5</a:t>
            </a:r>
            <a:r>
              <a:rPr lang="zh-CN" altLang="en-US" dirty="0" smtClean="0"/>
              <a:t>日以下，</a:t>
            </a:r>
            <a:r>
              <a:rPr lang="en-US" altLang="zh-CN" dirty="0" smtClean="0"/>
              <a:t>5</a:t>
            </a:r>
            <a:r>
              <a:rPr lang="zh-CN" altLang="en-US" dirty="0" smtClean="0"/>
              <a:t>日以上</a:t>
            </a:r>
            <a:r>
              <a:rPr lang="en-US" altLang="zh-CN" dirty="0" smtClean="0"/>
              <a:t>10</a:t>
            </a:r>
            <a:r>
              <a:rPr lang="zh-CN" altLang="en-US" dirty="0" smtClean="0"/>
              <a:t>日一下拘留，</a:t>
            </a:r>
            <a:endParaRPr lang="en-US" altLang="zh-CN" dirty="0" smtClean="0"/>
          </a:p>
          <a:p>
            <a:pPr defTabSz="914400" fontAlgn="base">
              <a:lnSpc>
                <a:spcPts val="3000"/>
              </a:lnSpc>
              <a:spcAft>
                <a:spcPct val="0"/>
              </a:spcAft>
              <a:defRPr/>
            </a:pPr>
            <a:r>
              <a:rPr lang="zh-CN" altLang="zh-CN" sz="1200" b="1" cap="none" spc="0" dirty="0" smtClean="0">
                <a:solidFill>
                  <a:prstClr val="white"/>
                </a:solidFill>
                <a:latin typeface="Calibri" pitchFamily="34" charset="0"/>
                <a:ea typeface="黑体" pitchFamily="49" charset="-122"/>
                <a:cs typeface="+mn-cs"/>
              </a:rPr>
              <a:t>第六十三条</a:t>
            </a:r>
            <a:r>
              <a:rPr lang="en-US" altLang="zh-CN" sz="1200" b="1" cap="none" spc="0" dirty="0" smtClean="0">
                <a:solidFill>
                  <a:prstClr val="white"/>
                </a:solidFill>
                <a:latin typeface="Calibri" pitchFamily="34" charset="0"/>
                <a:ea typeface="黑体" pitchFamily="49" charset="-122"/>
                <a:cs typeface="+mn-cs"/>
              </a:rPr>
              <a:t> </a:t>
            </a:r>
            <a:r>
              <a:rPr lang="zh-CN" altLang="en-US" sz="1200" b="1" cap="none" spc="0" dirty="0" smtClean="0">
                <a:solidFill>
                  <a:prstClr val="white"/>
                </a:solidFill>
                <a:latin typeface="Calibri" pitchFamily="34" charset="0"/>
                <a:ea typeface="黑体" pitchFamily="49" charset="-122"/>
                <a:cs typeface="+mn-cs"/>
              </a:rPr>
              <a:t>第三款 </a:t>
            </a:r>
            <a:r>
              <a:rPr lang="en-US" altLang="zh-CN" sz="1200" b="1" cap="none" spc="0" dirty="0" smtClean="0">
                <a:solidFill>
                  <a:prstClr val="white"/>
                </a:solidFill>
                <a:latin typeface="Calibri" pitchFamily="34" charset="0"/>
                <a:ea typeface="黑体" pitchFamily="49" charset="-122"/>
                <a:cs typeface="+mn-cs"/>
              </a:rPr>
              <a:t>         </a:t>
            </a:r>
            <a:r>
              <a:rPr lang="zh-CN" altLang="zh-CN" sz="1200" b="1" cap="none" spc="0" dirty="0" smtClean="0">
                <a:solidFill>
                  <a:prstClr val="white"/>
                </a:solidFill>
                <a:latin typeface="Calibri" pitchFamily="34" charset="0"/>
                <a:ea typeface="黑体" pitchFamily="49" charset="-122"/>
                <a:cs typeface="+mn-cs"/>
              </a:rPr>
              <a:t>违反本法第二十七条规定，受到</a:t>
            </a:r>
            <a:r>
              <a:rPr lang="zh-CN" altLang="zh-CN" sz="1200" b="1" cap="none" spc="0" dirty="0" smtClean="0">
                <a:solidFill>
                  <a:srgbClr val="FFFF00"/>
                </a:solidFill>
                <a:latin typeface="Calibri" pitchFamily="34" charset="0"/>
                <a:ea typeface="黑体" pitchFamily="49" charset="-122"/>
                <a:cs typeface="+mn-cs"/>
              </a:rPr>
              <a:t>治安管理处罚</a:t>
            </a:r>
            <a:r>
              <a:rPr lang="zh-CN" altLang="zh-CN" sz="1200" b="1" cap="none" spc="0" dirty="0" smtClean="0">
                <a:solidFill>
                  <a:prstClr val="white"/>
                </a:solidFill>
                <a:latin typeface="Calibri" pitchFamily="34" charset="0"/>
                <a:ea typeface="黑体" pitchFamily="49" charset="-122"/>
                <a:cs typeface="+mn-cs"/>
              </a:rPr>
              <a:t>的人员，</a:t>
            </a:r>
            <a:r>
              <a:rPr lang="zh-CN" altLang="zh-CN" sz="1200" b="1" cap="none" spc="0" dirty="0" smtClean="0">
                <a:solidFill>
                  <a:srgbClr val="FFFF00"/>
                </a:solidFill>
                <a:latin typeface="Calibri" pitchFamily="34" charset="0"/>
                <a:ea typeface="黑体" pitchFamily="49" charset="-122"/>
                <a:cs typeface="+mn-cs"/>
              </a:rPr>
              <a:t>五年内</a:t>
            </a:r>
            <a:r>
              <a:rPr lang="zh-CN" altLang="zh-CN" sz="1200" b="1" cap="none" spc="0" dirty="0" smtClean="0">
                <a:solidFill>
                  <a:prstClr val="white"/>
                </a:solidFill>
                <a:latin typeface="Calibri" pitchFamily="34" charset="0"/>
                <a:ea typeface="黑体" pitchFamily="49" charset="-122"/>
                <a:cs typeface="+mn-cs"/>
              </a:rPr>
              <a:t>不得从事网络安全管理和网络运营关键岗位的工作；受到</a:t>
            </a:r>
            <a:r>
              <a:rPr lang="zh-CN" altLang="zh-CN" sz="1200" b="1" cap="none" spc="0" dirty="0" smtClean="0">
                <a:solidFill>
                  <a:srgbClr val="FFFF00"/>
                </a:solidFill>
                <a:latin typeface="Calibri" pitchFamily="34" charset="0"/>
                <a:ea typeface="黑体" pitchFamily="49" charset="-122"/>
                <a:cs typeface="+mn-cs"/>
              </a:rPr>
              <a:t>刑事处罚</a:t>
            </a:r>
            <a:r>
              <a:rPr lang="zh-CN" altLang="zh-CN" sz="1200" b="1" cap="none" spc="0" dirty="0" smtClean="0">
                <a:solidFill>
                  <a:prstClr val="white"/>
                </a:solidFill>
                <a:latin typeface="Calibri" pitchFamily="34" charset="0"/>
                <a:ea typeface="黑体" pitchFamily="49" charset="-122"/>
                <a:cs typeface="+mn-cs"/>
              </a:rPr>
              <a:t>的人员，</a:t>
            </a:r>
            <a:r>
              <a:rPr lang="zh-CN" altLang="zh-CN" sz="1200" b="1" cap="none" spc="0" dirty="0" smtClean="0">
                <a:solidFill>
                  <a:srgbClr val="FFFF00"/>
                </a:solidFill>
                <a:latin typeface="Calibri" pitchFamily="34" charset="0"/>
                <a:ea typeface="黑体" pitchFamily="49" charset="-122"/>
                <a:cs typeface="+mn-cs"/>
              </a:rPr>
              <a:t>终身</a:t>
            </a:r>
            <a:r>
              <a:rPr lang="zh-CN" altLang="zh-CN" sz="1200" b="1" cap="none" spc="0" dirty="0" smtClean="0">
                <a:solidFill>
                  <a:prstClr val="white"/>
                </a:solidFill>
                <a:latin typeface="Calibri" pitchFamily="34" charset="0"/>
                <a:ea typeface="黑体" pitchFamily="49" charset="-122"/>
                <a:cs typeface="+mn-cs"/>
              </a:rPr>
              <a:t>不得从事网络安全管理和网络运营关键岗位的工作。。</a:t>
            </a:r>
            <a:endParaRPr lang="zh-CN" altLang="en-US" sz="1200" b="1" cap="none" spc="0" dirty="0" smtClean="0">
              <a:solidFill>
                <a:prstClr val="white"/>
              </a:solidFill>
              <a:latin typeface="Calibri" pitchFamily="34" charset="0"/>
              <a:ea typeface="黑体" pitchFamily="49" charset="-122"/>
              <a:cs typeface="+mn-cs"/>
            </a:endParaRPr>
          </a:p>
          <a:p>
            <a:endParaRPr lang="zh-CN" altLang="en-US" dirty="0"/>
          </a:p>
        </p:txBody>
      </p:sp>
    </p:spTree>
    <p:extLst>
      <p:ext uri="{BB962C8B-B14F-4D97-AF65-F5344CB8AC3E}">
        <p14:creationId xmlns:p14="http://schemas.microsoft.com/office/powerpoint/2010/main" val="32283895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indent="0" defTabSz="914400" eaLnBrk="1" fontAlgn="auto" latinLnBrk="0" hangingPunct="1">
              <a:lnSpc>
                <a:spcPct val="100000"/>
              </a:lnSpc>
              <a:spcBef>
                <a:spcPts val="0"/>
              </a:spcBef>
              <a:spcAft>
                <a:spcPts val="0"/>
              </a:spcAft>
              <a:buClrTx/>
              <a:buSzTx/>
              <a:buFontTx/>
              <a:buNone/>
              <a:tabLst/>
              <a:defRPr/>
            </a:pPr>
            <a:r>
              <a:rPr lang="zh-CN" altLang="en-US" dirty="0" smtClean="0"/>
              <a:t>匿名者、反共黑客等黑客组织</a:t>
            </a:r>
            <a:r>
              <a:rPr lang="en-US" altLang="zh-CN" dirty="0" smtClean="0"/>
              <a:t>……</a:t>
            </a:r>
            <a:endParaRPr lang="zh-CN" altLang="en-US" dirty="0" smtClean="0"/>
          </a:p>
          <a:p>
            <a:endParaRPr lang="zh-CN" altLang="en-US" dirty="0"/>
          </a:p>
        </p:txBody>
      </p:sp>
    </p:spTree>
    <p:extLst>
      <p:ext uri="{BB962C8B-B14F-4D97-AF65-F5344CB8AC3E}">
        <p14:creationId xmlns:p14="http://schemas.microsoft.com/office/powerpoint/2010/main" val="20512532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smtClean="0"/>
              <a:t>政府背景的攻击</a:t>
            </a:r>
            <a:endParaRPr lang="zh-CN" altLang="en-US" dirty="0"/>
          </a:p>
        </p:txBody>
      </p:sp>
    </p:spTree>
    <p:extLst>
      <p:ext uri="{BB962C8B-B14F-4D97-AF65-F5344CB8AC3E}">
        <p14:creationId xmlns:p14="http://schemas.microsoft.com/office/powerpoint/2010/main" val="1364904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smtClean="0"/>
              <a:t>网络恐怖主义</a:t>
            </a:r>
            <a:endParaRPr lang="zh-CN" altLang="en-US" dirty="0"/>
          </a:p>
        </p:txBody>
      </p:sp>
    </p:spTree>
    <p:extLst>
      <p:ext uri="{BB962C8B-B14F-4D97-AF65-F5344CB8AC3E}">
        <p14:creationId xmlns:p14="http://schemas.microsoft.com/office/powerpoint/2010/main" val="7261486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285750" indent="-285750">
              <a:buFont typeface="Arial" panose="020B0604020202020204" pitchFamily="34" charset="0"/>
              <a:buChar char="•"/>
            </a:pPr>
            <a:r>
              <a:rPr lang="en-US" altLang="zh-CN" b="1" dirty="0" err="1" smtClean="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Hackerone</a:t>
            </a:r>
            <a:r>
              <a:rPr lang="zh-CN" altLang="en-US" b="1"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a:t>
            </a:r>
            <a:r>
              <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成立于</a:t>
            </a:r>
            <a:r>
              <a:rPr lang="en-US" altLang="zh-CN"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2011</a:t>
            </a:r>
            <a:r>
              <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年，共有</a:t>
            </a:r>
            <a:r>
              <a:rPr lang="en-US" altLang="zh-CN"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100,000</a:t>
            </a:r>
            <a:r>
              <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多名黑客为其提供漏洞及服务。黑客主要来自美国、印度、澳大利亚、俄罗斯、瑞典等国，值得关注的是，该平台的中国注册白帽已经超过了</a:t>
            </a:r>
            <a:r>
              <a:rPr lang="en-US" altLang="zh-CN"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1000</a:t>
            </a:r>
            <a:r>
              <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人；</a:t>
            </a:r>
            <a:r>
              <a:rPr lang="en-US" altLang="zh-CN"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2017</a:t>
            </a:r>
            <a:r>
              <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年</a:t>
            </a:r>
            <a:r>
              <a:rPr lang="en-US" altLang="zh-CN"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2</a:t>
            </a:r>
            <a:r>
              <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月公司宣布获得</a:t>
            </a:r>
            <a:r>
              <a:rPr lang="zh-CN" altLang="en-US" sz="1200" b="0" i="0" dirty="0" smtClean="0">
                <a:effectLst/>
                <a:latin typeface="+mn-lt"/>
                <a:ea typeface="+mn-ea"/>
                <a:cs typeface="+mn-cs"/>
                <a:sym typeface="等线"/>
              </a:rPr>
              <a:t>由</a:t>
            </a:r>
            <a:r>
              <a:rPr lang="en-US" altLang="zh-CN" sz="1200" b="0" i="0" dirty="0" err="1" smtClean="0">
                <a:effectLst/>
                <a:latin typeface="+mn-lt"/>
                <a:ea typeface="+mn-ea"/>
                <a:cs typeface="+mn-cs"/>
                <a:sym typeface="等线"/>
              </a:rPr>
              <a:t>Dragoneer</a:t>
            </a:r>
            <a:r>
              <a:rPr lang="zh-CN" altLang="en-US" sz="1200" b="0" i="0" dirty="0" smtClean="0">
                <a:effectLst/>
                <a:latin typeface="+mn-lt"/>
                <a:ea typeface="+mn-ea"/>
                <a:cs typeface="+mn-cs"/>
                <a:sym typeface="等线"/>
              </a:rPr>
              <a:t>投资集团领导</a:t>
            </a:r>
            <a:r>
              <a:rPr lang="en-US" altLang="zh-CN"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4000</a:t>
            </a:r>
            <a:r>
              <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万美元</a:t>
            </a:r>
            <a:r>
              <a:rPr lang="en-US" altLang="zh-CN"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C</a:t>
            </a:r>
            <a:r>
              <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轮融资；</a:t>
            </a:r>
          </a:p>
          <a:p>
            <a:pPr marL="285750" indent="-285750">
              <a:buFont typeface="Arial" panose="020B0604020202020204" pitchFamily="34" charset="0"/>
              <a:buChar char="•"/>
            </a:pPr>
            <a:r>
              <a:rPr lang="en-US" altLang="zh-CN" b="1" dirty="0" err="1" smtClean="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Synack</a:t>
            </a:r>
            <a:r>
              <a:rPr lang="zh-CN" altLang="en-US" b="1"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a:t>
            </a:r>
            <a:r>
              <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创立于 2013 年，创始人兼 CEO 、 CTO 此前均任职于美国国家安全局任反恐特工。</a:t>
            </a:r>
            <a:r>
              <a:rPr lang="en-US" altLang="zh-CN"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2017</a:t>
            </a:r>
            <a:r>
              <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年</a:t>
            </a:r>
            <a:r>
              <a:rPr lang="en-US" altLang="zh-CN"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4</a:t>
            </a:r>
            <a:r>
              <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月公司宣布获得微软风投领投的2125万美元C轮融资。</a:t>
            </a:r>
          </a:p>
          <a:p>
            <a:pPr marL="285750" indent="-285750">
              <a:buFont typeface="Arial" panose="020B0604020202020204" pitchFamily="34" charset="0"/>
              <a:buChar char="•"/>
            </a:pPr>
            <a:r>
              <a:rPr lang="en-US" altLang="zh-CN" b="1" dirty="0" err="1" smtClean="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Bugcrowd</a:t>
            </a:r>
            <a:r>
              <a:rPr lang="zh-CN" altLang="en-US" b="1" dirty="0" smtClean="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a:t>
            </a:r>
            <a:r>
              <a:rPr lang="zh-CN" altLang="en-US" dirty="0" smtClean="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成立于 2012年，拥有来自超过112个国家的15</a:t>
            </a:r>
            <a:r>
              <a:rPr lang="en-US" altLang="zh-CN" dirty="0" smtClean="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a:t>
            </a:r>
            <a:r>
              <a:rPr lang="zh-CN" altLang="en-US" dirty="0" smtClean="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000名技艺高超的黑客，其中印度成为漏洞提交最多的境外国家。</a:t>
            </a:r>
            <a:endParaRPr lang="zh-CN" altLang="en-US" dirty="0" smtClean="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endParaRPr>
          </a:p>
        </p:txBody>
      </p:sp>
    </p:spTree>
    <p:extLst>
      <p:ext uri="{BB962C8B-B14F-4D97-AF65-F5344CB8AC3E}">
        <p14:creationId xmlns:p14="http://schemas.microsoft.com/office/powerpoint/2010/main" val="31255581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indent="0" defTabSz="914400" eaLnBrk="1" fontAlgn="auto" latinLnBrk="0" hangingPunct="1">
              <a:lnSpc>
                <a:spcPct val="100000"/>
              </a:lnSpc>
              <a:spcBef>
                <a:spcPts val="0"/>
              </a:spcBef>
              <a:spcAft>
                <a:spcPts val="0"/>
              </a:spcAft>
              <a:buClrTx/>
              <a:buSzTx/>
              <a:buFontTx/>
              <a:buNone/>
              <a:tabLst/>
              <a:defRPr/>
            </a:pPr>
            <a:r>
              <a:rPr lang="zh-CN" altLang="en-US" b="1" dirty="0" smtClean="0"/>
              <a:t>美国联邦调查局、国家安全局等政府机构一方面通过采购、收集等方式进行网络安全漏洞的攻击性研究和储备，另一方面制定和施行</a:t>
            </a:r>
            <a:r>
              <a:rPr lang="en-US" altLang="zh-CN" b="1" dirty="0" smtClean="0"/>
              <a:t>VEP</a:t>
            </a:r>
            <a:r>
              <a:rPr lang="zh-CN" altLang="en-US" b="1" dirty="0" smtClean="0"/>
              <a:t>政策，评判收集到的漏洞对网络安全、信息保障、情报、执法、国防和关键基础设施保护的影响，裁决是披露已经获得或发现的安全漏洞，还是保留安全漏洞用于情报、执法或者其他目的</a:t>
            </a:r>
            <a:r>
              <a:rPr lang="zh-CN" altLang="en-US" dirty="0" smtClean="0"/>
              <a:t>。</a:t>
            </a:r>
            <a:r>
              <a:rPr lang="en-US" altLang="zh-CN" dirty="0" smtClean="0"/>
              <a:t>VEP</a:t>
            </a:r>
            <a:r>
              <a:rPr lang="zh-CN" altLang="en-US" dirty="0" smtClean="0"/>
              <a:t>整体内容在美国现行制度下仍属于“国家秘密”信息，直至</a:t>
            </a:r>
            <a:r>
              <a:rPr lang="en-US" altLang="zh-CN" dirty="0" smtClean="0"/>
              <a:t>2016</a:t>
            </a:r>
            <a:r>
              <a:rPr lang="zh-CN" altLang="en-US" dirty="0" smtClean="0"/>
              <a:t>年才向公众公布其中一部分。</a:t>
            </a:r>
            <a:r>
              <a:rPr lang="en-US" altLang="zh-CN" dirty="0" smtClean="0"/>
              <a:t>2017</a:t>
            </a:r>
            <a:r>
              <a:rPr lang="zh-CN" altLang="en-US" dirty="0" smtClean="0"/>
              <a:t>年</a:t>
            </a:r>
            <a:r>
              <a:rPr lang="en-US" altLang="zh-CN" dirty="0" smtClean="0"/>
              <a:t>5</a:t>
            </a:r>
            <a:r>
              <a:rPr lang="zh-CN" altLang="en-US" dirty="0" smtClean="0"/>
              <a:t>月全球勒索软件攻击事件发生后，美国国家安全局因其披露或保留漏洞用于情报收集目的的行为饱受争议，也引发美国政府对国家安全局主导的</a:t>
            </a:r>
            <a:r>
              <a:rPr lang="en-US" altLang="zh-CN" dirty="0" smtClean="0"/>
              <a:t>VEP</a:t>
            </a:r>
            <a:r>
              <a:rPr lang="zh-CN" altLang="en-US" dirty="0" smtClean="0"/>
              <a:t>政策的审查与反思。总体来说，</a:t>
            </a:r>
            <a:r>
              <a:rPr lang="en-US" altLang="zh-CN" dirty="0" smtClean="0"/>
              <a:t>2017</a:t>
            </a:r>
            <a:r>
              <a:rPr lang="zh-CN" altLang="en-US" dirty="0" smtClean="0"/>
              <a:t>年补丁法案在“是否披露”和“如何披露”两个核心问题上体现出美国政府对</a:t>
            </a:r>
            <a:r>
              <a:rPr lang="en-US" altLang="zh-CN" dirty="0" smtClean="0"/>
              <a:t>VEP</a:t>
            </a:r>
            <a:r>
              <a:rPr lang="zh-CN" altLang="en-US" dirty="0" smtClean="0"/>
              <a:t>政策的改进。首先，补丁法案改变了漏洞披露裁决的顶层决策机制，实现了从国家安全局到国土安全部主导的过渡。其次，补丁法案增加了推定披露程序。法案规定将通过制定标准，指引对推定披露程序的适用，以此弥合常规披露与“黑市披露”之间的时间差。但由于最终由国土安全部长代表联邦政府实施披露，因此其有效性仍有待观察和评估；再次，补丁法案加大了向厂商的安全漏洞披露倾向。</a:t>
            </a:r>
          </a:p>
          <a:p>
            <a:endParaRPr lang="zh-CN" altLang="en-US" dirty="0"/>
          </a:p>
        </p:txBody>
      </p:sp>
    </p:spTree>
    <p:extLst>
      <p:ext uri="{BB962C8B-B14F-4D97-AF65-F5344CB8AC3E}">
        <p14:creationId xmlns:p14="http://schemas.microsoft.com/office/powerpoint/2010/main" val="21141701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lvl="1" indent="0" algn="just" defTabSz="914400" eaLnBrk="1" fontAlgn="auto" latinLnBrk="0" hangingPunct="1">
              <a:lnSpc>
                <a:spcPct val="100000"/>
              </a:lnSpc>
              <a:spcBef>
                <a:spcPts val="0"/>
              </a:spcBef>
              <a:spcAft>
                <a:spcPts val="0"/>
              </a:spcAft>
              <a:buClrTx/>
              <a:buSzTx/>
              <a:buFontTx/>
              <a:buNone/>
              <a:tabLst/>
              <a:defRPr/>
            </a:pPr>
            <a:endParaRPr lang="zh-CN" altLang="zh-CN" sz="2800" noProof="1" smtClean="0"/>
          </a:p>
        </p:txBody>
      </p:sp>
    </p:spTree>
    <p:extLst>
      <p:ext uri="{BB962C8B-B14F-4D97-AF65-F5344CB8AC3E}">
        <p14:creationId xmlns:p14="http://schemas.microsoft.com/office/powerpoint/2010/main" val="24509699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1200" noProof="1" smtClean="0">
                <a:solidFill>
                  <a:srgbClr val="FFC000"/>
                </a:solidFill>
              </a:rPr>
              <a:t>利益相关者无法承担安全漏洞导致的所有风险</a:t>
            </a:r>
            <a:endParaRPr lang="en-US" altLang="zh-CN" sz="1200" noProof="1" smtClean="0">
              <a:solidFill>
                <a:srgbClr val="FFC000"/>
              </a:solidFill>
            </a:endParaRPr>
          </a:p>
          <a:p>
            <a:pPr marL="0" marR="0" lvl="1" indent="0" algn="just" defTabSz="914400" eaLnBrk="1" fontAlgn="auto" latinLnBrk="0" hangingPunct="1">
              <a:lnSpc>
                <a:spcPct val="100000"/>
              </a:lnSpc>
              <a:spcBef>
                <a:spcPts val="0"/>
              </a:spcBef>
              <a:spcAft>
                <a:spcPts val="0"/>
              </a:spcAft>
              <a:buClrTx/>
              <a:buSzTx/>
              <a:buFontTx/>
              <a:buNone/>
              <a:tabLst/>
              <a:defRPr/>
            </a:pPr>
            <a:r>
              <a:rPr lang="zh-CN" altLang="en-US" sz="2800" noProof="1" smtClean="0">
                <a:solidFill>
                  <a:srgbClr val="FFC000"/>
                </a:solidFill>
              </a:rPr>
              <a:t>安全漏洞的资源特性  </a:t>
            </a:r>
            <a:r>
              <a:rPr lang="zh-CN" altLang="en-US" sz="2800" noProof="1" smtClean="0"/>
              <a:t>稀缺性  价值性  数字武器</a:t>
            </a:r>
            <a:endParaRPr lang="zh-CN" altLang="zh-CN" sz="2800" noProof="1" smtClean="0"/>
          </a:p>
          <a:p>
            <a:endParaRPr lang="zh-CN" altLang="en-US" dirty="0"/>
          </a:p>
        </p:txBody>
      </p:sp>
    </p:spTree>
    <p:extLst>
      <p:ext uri="{BB962C8B-B14F-4D97-AF65-F5344CB8AC3E}">
        <p14:creationId xmlns:p14="http://schemas.microsoft.com/office/powerpoint/2010/main" val="1580165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1" name="标题文本"/>
          <p:cNvSpPr txBox="1">
            <a:spLocks noGrp="1"/>
          </p:cNvSpPr>
          <p:nvPr>
            <p:ph type="title" hasCustomPrompt="1"/>
          </p:nvPr>
        </p:nvSpPr>
        <p:spPr>
          <a:xfrm>
            <a:off x="1524000" y="1122362"/>
            <a:ext cx="9144000" cy="2387601"/>
          </a:xfrm>
          <a:prstGeom prst="rect">
            <a:avLst/>
          </a:prstGeom>
        </p:spPr>
        <p:txBody>
          <a:bodyPr anchor="b"/>
          <a:lstStyle>
            <a:lvl1pPr algn="ctr">
              <a:defRPr sz="6000"/>
            </a:lvl1pPr>
          </a:lstStyle>
          <a:p>
            <a:r>
              <a:t>标题文本</a:t>
            </a:r>
          </a:p>
        </p:txBody>
      </p:sp>
      <p:sp>
        <p:nvSpPr>
          <p:cNvPr id="12" name="正文级别 1…"/>
          <p:cNvSpPr txBox="1">
            <a:spLocks noGrp="1"/>
          </p:cNvSpPr>
          <p:nvPr>
            <p:ph type="body" sz="quarter" idx="1" hasCustomPrompt="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标题和竖排文字">
    <p:spTree>
      <p:nvGrpSpPr>
        <p:cNvPr id="1" name=""/>
        <p:cNvGrpSpPr/>
        <p:nvPr/>
      </p:nvGrpSpPr>
      <p:grpSpPr>
        <a:xfrm>
          <a:off x="0" y="0"/>
          <a:ext cx="0" cy="0"/>
          <a:chOff x="0" y="0"/>
          <a:chExt cx="0" cy="0"/>
        </a:xfrm>
      </p:grpSpPr>
      <p:sp>
        <p:nvSpPr>
          <p:cNvPr id="93" name="标题文本"/>
          <p:cNvSpPr txBox="1">
            <a:spLocks noGrp="1"/>
          </p:cNvSpPr>
          <p:nvPr>
            <p:ph type="title" hasCustomPrompt="1"/>
          </p:nvPr>
        </p:nvSpPr>
        <p:spPr>
          <a:prstGeom prst="rect">
            <a:avLst/>
          </a:prstGeom>
        </p:spPr>
        <p:txBody>
          <a:bodyPr/>
          <a:lstStyle/>
          <a:p>
            <a:r>
              <a:t>标题文本</a:t>
            </a:r>
          </a:p>
        </p:txBody>
      </p:sp>
      <p:sp>
        <p:nvSpPr>
          <p:cNvPr id="94" name="正文级别 1…"/>
          <p:cNvSpPr txBox="1">
            <a:spLocks noGrp="1"/>
          </p:cNvSpPr>
          <p:nvPr>
            <p:ph type="body" idx="1" hasCustomPrompt="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95"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竖排标题与文本">
    <p:spTree>
      <p:nvGrpSpPr>
        <p:cNvPr id="1" name=""/>
        <p:cNvGrpSpPr/>
        <p:nvPr/>
      </p:nvGrpSpPr>
      <p:grpSpPr>
        <a:xfrm>
          <a:off x="0" y="0"/>
          <a:ext cx="0" cy="0"/>
          <a:chOff x="0" y="0"/>
          <a:chExt cx="0" cy="0"/>
        </a:xfrm>
      </p:grpSpPr>
      <p:sp>
        <p:nvSpPr>
          <p:cNvPr id="102" name="标题文本"/>
          <p:cNvSpPr txBox="1">
            <a:spLocks noGrp="1"/>
          </p:cNvSpPr>
          <p:nvPr>
            <p:ph type="title" hasCustomPrompt="1"/>
          </p:nvPr>
        </p:nvSpPr>
        <p:spPr>
          <a:xfrm>
            <a:off x="8724900" y="365125"/>
            <a:ext cx="2628900" cy="5811838"/>
          </a:xfrm>
          <a:prstGeom prst="rect">
            <a:avLst/>
          </a:prstGeom>
        </p:spPr>
        <p:txBody>
          <a:bodyPr/>
          <a:lstStyle/>
          <a:p>
            <a:r>
              <a:t>标题文本</a:t>
            </a:r>
          </a:p>
        </p:txBody>
      </p:sp>
      <p:sp>
        <p:nvSpPr>
          <p:cNvPr id="103" name="正文级别 1…"/>
          <p:cNvSpPr txBox="1">
            <a:spLocks noGrp="1"/>
          </p:cNvSpPr>
          <p:nvPr>
            <p:ph type="body" idx="1" hasCustomPrompt="1"/>
          </p:nvPr>
        </p:nvSpPr>
        <p:spPr>
          <a:xfrm>
            <a:off x="838200" y="365125"/>
            <a:ext cx="7734300" cy="5811838"/>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104"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20" name="标题文本"/>
          <p:cNvSpPr txBox="1">
            <a:spLocks noGrp="1"/>
          </p:cNvSpPr>
          <p:nvPr>
            <p:ph type="title" hasCustomPrompt="1"/>
          </p:nvPr>
        </p:nvSpPr>
        <p:spPr>
          <a:prstGeom prst="rect">
            <a:avLst/>
          </a:prstGeom>
        </p:spPr>
        <p:txBody>
          <a:bodyPr/>
          <a:lstStyle/>
          <a:p>
            <a:r>
              <a:t>标题文本</a:t>
            </a:r>
          </a:p>
        </p:txBody>
      </p:sp>
      <p:sp>
        <p:nvSpPr>
          <p:cNvPr id="21" name="正文级别 1…"/>
          <p:cNvSpPr txBox="1">
            <a:spLocks noGrp="1"/>
          </p:cNvSpPr>
          <p:nvPr>
            <p:ph type="body" idx="1" hasCustomPrompt="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22"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节标题">
    <p:spTree>
      <p:nvGrpSpPr>
        <p:cNvPr id="1" name=""/>
        <p:cNvGrpSpPr/>
        <p:nvPr/>
      </p:nvGrpSpPr>
      <p:grpSpPr>
        <a:xfrm>
          <a:off x="0" y="0"/>
          <a:ext cx="0" cy="0"/>
          <a:chOff x="0" y="0"/>
          <a:chExt cx="0" cy="0"/>
        </a:xfrm>
      </p:grpSpPr>
      <p:sp>
        <p:nvSpPr>
          <p:cNvPr id="29" name="标题文本"/>
          <p:cNvSpPr txBox="1">
            <a:spLocks noGrp="1"/>
          </p:cNvSpPr>
          <p:nvPr>
            <p:ph type="title" hasCustomPrompt="1"/>
          </p:nvPr>
        </p:nvSpPr>
        <p:spPr>
          <a:xfrm>
            <a:off x="831850" y="1709738"/>
            <a:ext cx="10515600" cy="2852737"/>
          </a:xfrm>
          <a:prstGeom prst="rect">
            <a:avLst/>
          </a:prstGeom>
        </p:spPr>
        <p:txBody>
          <a:bodyPr anchor="b"/>
          <a:lstStyle>
            <a:lvl1pPr>
              <a:defRPr sz="6000"/>
            </a:lvl1pPr>
          </a:lstStyle>
          <a:p>
            <a:r>
              <a:t>标题文本</a:t>
            </a:r>
          </a:p>
        </p:txBody>
      </p:sp>
      <p:sp>
        <p:nvSpPr>
          <p:cNvPr id="30" name="正文级别 1…"/>
          <p:cNvSpPr txBox="1">
            <a:spLocks noGrp="1"/>
          </p:cNvSpPr>
          <p:nvPr>
            <p:ph type="body" sz="quarter" idx="1" hasCustomPrompt="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两栏内容">
    <p:spTree>
      <p:nvGrpSpPr>
        <p:cNvPr id="1" name=""/>
        <p:cNvGrpSpPr/>
        <p:nvPr/>
      </p:nvGrpSpPr>
      <p:grpSpPr>
        <a:xfrm>
          <a:off x="0" y="0"/>
          <a:ext cx="0" cy="0"/>
          <a:chOff x="0" y="0"/>
          <a:chExt cx="0" cy="0"/>
        </a:xfrm>
      </p:grpSpPr>
      <p:sp>
        <p:nvSpPr>
          <p:cNvPr id="38" name="标题文本"/>
          <p:cNvSpPr txBox="1">
            <a:spLocks noGrp="1"/>
          </p:cNvSpPr>
          <p:nvPr>
            <p:ph type="title" hasCustomPrompt="1"/>
          </p:nvPr>
        </p:nvSpPr>
        <p:spPr>
          <a:prstGeom prst="rect">
            <a:avLst/>
          </a:prstGeom>
        </p:spPr>
        <p:txBody>
          <a:bodyPr/>
          <a:lstStyle/>
          <a:p>
            <a:r>
              <a:t>标题文本</a:t>
            </a:r>
          </a:p>
        </p:txBody>
      </p:sp>
      <p:sp>
        <p:nvSpPr>
          <p:cNvPr id="39" name="正文级别 1…"/>
          <p:cNvSpPr txBox="1">
            <a:spLocks noGrp="1"/>
          </p:cNvSpPr>
          <p:nvPr>
            <p:ph type="body" sz="half" idx="1" hasCustomPrompt="1"/>
          </p:nvPr>
        </p:nvSpPr>
        <p:spPr>
          <a:xfrm>
            <a:off x="838200" y="1825625"/>
            <a:ext cx="5181600" cy="4351338"/>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40"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比较">
    <p:spTree>
      <p:nvGrpSpPr>
        <p:cNvPr id="1" name=""/>
        <p:cNvGrpSpPr/>
        <p:nvPr/>
      </p:nvGrpSpPr>
      <p:grpSpPr>
        <a:xfrm>
          <a:off x="0" y="0"/>
          <a:ext cx="0" cy="0"/>
          <a:chOff x="0" y="0"/>
          <a:chExt cx="0" cy="0"/>
        </a:xfrm>
      </p:grpSpPr>
      <p:sp>
        <p:nvSpPr>
          <p:cNvPr id="47" name="标题文本"/>
          <p:cNvSpPr txBox="1">
            <a:spLocks noGrp="1"/>
          </p:cNvSpPr>
          <p:nvPr>
            <p:ph type="title" hasCustomPrompt="1"/>
          </p:nvPr>
        </p:nvSpPr>
        <p:spPr>
          <a:xfrm>
            <a:off x="839787" y="365125"/>
            <a:ext cx="10515601" cy="1325563"/>
          </a:xfrm>
          <a:prstGeom prst="rect">
            <a:avLst/>
          </a:prstGeom>
        </p:spPr>
        <p:txBody>
          <a:bodyPr/>
          <a:lstStyle/>
          <a:p>
            <a:r>
              <a:t>标题文本</a:t>
            </a:r>
          </a:p>
        </p:txBody>
      </p:sp>
      <p:sp>
        <p:nvSpPr>
          <p:cNvPr id="48" name="正文级别 1…"/>
          <p:cNvSpPr txBox="1">
            <a:spLocks noGrp="1"/>
          </p:cNvSpPr>
          <p:nvPr>
            <p:ph type="body" sz="quarter" idx="1" hasCustomPrompt="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正文级别 1</a:t>
            </a:r>
          </a:p>
          <a:p>
            <a:pPr lvl="1"/>
            <a:r>
              <a:t>正文级别 2</a:t>
            </a:r>
          </a:p>
          <a:p>
            <a:pPr lvl="2"/>
            <a:r>
              <a:t>正文级别 3</a:t>
            </a:r>
          </a:p>
          <a:p>
            <a:pPr lvl="3"/>
            <a:r>
              <a:t>正文级别 4</a:t>
            </a:r>
          </a:p>
          <a:p>
            <a:pPr lvl="4"/>
            <a:r>
              <a:t>正文级别 5</a:t>
            </a:r>
          </a:p>
        </p:txBody>
      </p:sp>
      <p:sp>
        <p:nvSpPr>
          <p:cNvPr id="49" name="文本占位符 4"/>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57" name="标题文本"/>
          <p:cNvSpPr txBox="1">
            <a:spLocks noGrp="1"/>
          </p:cNvSpPr>
          <p:nvPr>
            <p:ph type="title" hasCustomPrompt="1"/>
          </p:nvPr>
        </p:nvSpPr>
        <p:spPr>
          <a:prstGeom prst="rect">
            <a:avLst/>
          </a:prstGeom>
        </p:spPr>
        <p:txBody>
          <a:bodyPr/>
          <a:lstStyle/>
          <a:p>
            <a:r>
              <a:t>标题文本</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空白">
    <p:bg>
      <p:bgPr>
        <a:solidFill>
          <a:schemeClr val="accent1">
            <a:satOff val="-19090"/>
            <a:lumOff val="-11920"/>
          </a:schemeClr>
        </a:solidFill>
        <a:effectLst/>
      </p:bgPr>
    </p:bg>
    <p:spTree>
      <p:nvGrpSpPr>
        <p:cNvPr id="1" name=""/>
        <p:cNvGrpSpPr/>
        <p:nvPr/>
      </p:nvGrpSpPr>
      <p:grpSpPr>
        <a:xfrm>
          <a:off x="0" y="0"/>
          <a:ext cx="0" cy="0"/>
          <a:chOff x="0" y="0"/>
          <a:chExt cx="0" cy="0"/>
        </a:xfrm>
      </p:grpSpPr>
      <p:pic>
        <p:nvPicPr>
          <p:cNvPr id="65" name="ppt母版.jpg" descr="ppt母版.jpg"/>
          <p:cNvPicPr>
            <a:picLocks noChangeAspect="1"/>
          </p:cNvPicPr>
          <p:nvPr/>
        </p:nvPicPr>
        <p:blipFill>
          <a:blip r:embed="rId2"/>
          <a:stretch>
            <a:fillRect/>
          </a:stretch>
        </p:blipFill>
        <p:spPr>
          <a:xfrm>
            <a:off x="-21483" y="-547321"/>
            <a:ext cx="12234966" cy="7616935"/>
          </a:xfrm>
          <a:prstGeom prst="rect">
            <a:avLst/>
          </a:prstGeom>
          <a:ln w="12700">
            <a:miter lim="400000"/>
            <a:headEnd/>
            <a:tailEnd/>
          </a:ln>
        </p:spPr>
      </p:pic>
      <p:sp>
        <p:nvSpPr>
          <p:cNvPr id="66"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内容与标题">
    <p:spTree>
      <p:nvGrpSpPr>
        <p:cNvPr id="1" name=""/>
        <p:cNvGrpSpPr/>
        <p:nvPr/>
      </p:nvGrpSpPr>
      <p:grpSpPr>
        <a:xfrm>
          <a:off x="0" y="0"/>
          <a:ext cx="0" cy="0"/>
          <a:chOff x="0" y="0"/>
          <a:chExt cx="0" cy="0"/>
        </a:xfrm>
      </p:grpSpPr>
      <p:sp>
        <p:nvSpPr>
          <p:cNvPr id="73" name="标题文本"/>
          <p:cNvSpPr txBox="1">
            <a:spLocks noGrp="1"/>
          </p:cNvSpPr>
          <p:nvPr>
            <p:ph type="title" hasCustomPrompt="1"/>
          </p:nvPr>
        </p:nvSpPr>
        <p:spPr>
          <a:xfrm>
            <a:off x="839787" y="457200"/>
            <a:ext cx="3932239" cy="1600200"/>
          </a:xfrm>
          <a:prstGeom prst="rect">
            <a:avLst/>
          </a:prstGeom>
        </p:spPr>
        <p:txBody>
          <a:bodyPr anchor="b"/>
          <a:lstStyle>
            <a:lvl1pPr>
              <a:defRPr sz="3200"/>
            </a:lvl1pPr>
          </a:lstStyle>
          <a:p>
            <a:r>
              <a:t>标题文本</a:t>
            </a:r>
          </a:p>
        </p:txBody>
      </p:sp>
      <p:sp>
        <p:nvSpPr>
          <p:cNvPr id="74" name="正文级别 1…"/>
          <p:cNvSpPr txBox="1">
            <a:spLocks noGrp="1"/>
          </p:cNvSpPr>
          <p:nvPr>
            <p:ph type="body" sz="half" idx="1" hasCustomPrompt="1"/>
          </p:nvPr>
        </p:nvSpPr>
        <p:spPr>
          <a:xfrm>
            <a:off x="5183187" y="987425"/>
            <a:ext cx="6172201" cy="4873625"/>
          </a:xfrm>
          <a:prstGeom prst="rect">
            <a:avLst/>
          </a:prstGeom>
        </p:spPr>
        <p:txBody>
          <a:bodyPr/>
          <a:lstStyle>
            <a:lvl1pPr>
              <a:defRPr sz="3200"/>
            </a:lvl1pPr>
            <a:lvl2pPr marL="718185" indent="-260985">
              <a:defRPr sz="3200"/>
            </a:lvl2pPr>
            <a:lvl3pPr marL="1219200" indent="-304800">
              <a:defRPr sz="3200"/>
            </a:lvl3pPr>
            <a:lvl4pPr marL="1737360" indent="-365760">
              <a:defRPr sz="3200"/>
            </a:lvl4pPr>
            <a:lvl5pPr marL="2194560" indent="-365760">
              <a:defRPr sz="3200"/>
            </a:lvl5pPr>
          </a:lstStyle>
          <a:p>
            <a:r>
              <a:t>正文级别 1</a:t>
            </a:r>
          </a:p>
          <a:p>
            <a:pPr lvl="1"/>
            <a:r>
              <a:t>正文级别 2</a:t>
            </a:r>
          </a:p>
          <a:p>
            <a:pPr lvl="2"/>
            <a:r>
              <a:t>正文级别 3</a:t>
            </a:r>
          </a:p>
          <a:p>
            <a:pPr lvl="3"/>
            <a:r>
              <a:t>正文级别 4</a:t>
            </a:r>
          </a:p>
          <a:p>
            <a:pPr lvl="4"/>
            <a:r>
              <a:t>正文级别 5</a:t>
            </a:r>
          </a:p>
        </p:txBody>
      </p:sp>
      <p:sp>
        <p:nvSpPr>
          <p:cNvPr id="75" name="文本占位符 3"/>
          <p:cNvSpPr>
            <a:spLocks noGrp="1"/>
          </p:cNvSpPr>
          <p:nvPr>
            <p:ph type="body" sz="quarter" idx="13"/>
          </p:nvPr>
        </p:nvSpPr>
        <p:spPr>
          <a:xfrm>
            <a:off x="839787" y="2057400"/>
            <a:ext cx="3932239" cy="3811588"/>
          </a:xfrm>
          <a:prstGeom prst="rect">
            <a:avLst/>
          </a:prstGeom>
        </p:spPr>
        <p:txBody>
          <a:bodyPr/>
          <a:lstStyle/>
          <a:p>
            <a:pPr marL="0" indent="0">
              <a:buSzTx/>
              <a:buFontTx/>
              <a:buNone/>
              <a:defRPr sz="1600"/>
            </a:pPr>
            <a:endParaRPr/>
          </a:p>
        </p:txBody>
      </p:sp>
      <p:sp>
        <p:nvSpPr>
          <p:cNvPr id="76"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83" name="标题文本"/>
          <p:cNvSpPr txBox="1">
            <a:spLocks noGrp="1"/>
          </p:cNvSpPr>
          <p:nvPr>
            <p:ph type="title" hasCustomPrompt="1"/>
          </p:nvPr>
        </p:nvSpPr>
        <p:spPr>
          <a:xfrm>
            <a:off x="839787" y="457200"/>
            <a:ext cx="3932239" cy="1600200"/>
          </a:xfrm>
          <a:prstGeom prst="rect">
            <a:avLst/>
          </a:prstGeom>
        </p:spPr>
        <p:txBody>
          <a:bodyPr anchor="b"/>
          <a:lstStyle>
            <a:lvl1pPr>
              <a:defRPr sz="3200"/>
            </a:lvl1pPr>
          </a:lstStyle>
          <a:p>
            <a:r>
              <a:t>标题文本</a:t>
            </a:r>
          </a:p>
        </p:txBody>
      </p:sp>
      <p:sp>
        <p:nvSpPr>
          <p:cNvPr id="84" name="图片占位符 2"/>
          <p:cNvSpPr>
            <a:spLocks noGrp="1"/>
          </p:cNvSpPr>
          <p:nvPr>
            <p:ph type="pic" sz="half" idx="13"/>
          </p:nvPr>
        </p:nvSpPr>
        <p:spPr>
          <a:xfrm>
            <a:off x="5183187" y="987425"/>
            <a:ext cx="6172201" cy="4873625"/>
          </a:xfrm>
          <a:prstGeom prst="rect">
            <a:avLst/>
          </a:prstGeom>
        </p:spPr>
        <p:txBody>
          <a:bodyPr lIns="91439" rIns="91439">
            <a:noAutofit/>
          </a:bodyPr>
          <a:lstStyle/>
          <a:p>
            <a:endParaRPr/>
          </a:p>
        </p:txBody>
      </p:sp>
      <p:sp>
        <p:nvSpPr>
          <p:cNvPr id="85" name="正文级别 1…"/>
          <p:cNvSpPr txBox="1">
            <a:spLocks noGrp="1"/>
          </p:cNvSpPr>
          <p:nvPr>
            <p:ph type="body" sz="quarter" idx="1" hasCustomPrompt="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正文级别 1</a:t>
            </a:r>
          </a:p>
          <a:p>
            <a:pPr lvl="1"/>
            <a:r>
              <a:t>正文级别 2</a:t>
            </a:r>
          </a:p>
          <a:p>
            <a:pPr lvl="2"/>
            <a:r>
              <a:t>正文级别 3</a:t>
            </a:r>
          </a:p>
          <a:p>
            <a:pPr lvl="3"/>
            <a:r>
              <a:t>正文级别 4</a:t>
            </a:r>
          </a:p>
          <a:p>
            <a:pPr lvl="4"/>
            <a:r>
              <a:t>正文级别 5</a:t>
            </a:r>
          </a:p>
        </p:txBody>
      </p:sp>
      <p:sp>
        <p:nvSpPr>
          <p:cNvPr id="86"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E2A"/>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838200" y="365125"/>
            <a:ext cx="10515600" cy="1325563"/>
          </a:xfrm>
          <a:prstGeom prst="rect">
            <a:avLst/>
          </a:prstGeom>
          <a:ln w="12700">
            <a:miter lim="400000"/>
          </a:ln>
        </p:spPr>
        <p:txBody>
          <a:bodyPr lIns="45719" rIns="45719" anchor="ctr">
            <a:normAutofit/>
          </a:bodyPr>
          <a:lstStyle/>
          <a:p>
            <a:r>
              <a:t>标题文本</a:t>
            </a:r>
          </a:p>
        </p:txBody>
      </p:sp>
      <p:sp>
        <p:nvSpPr>
          <p:cNvPr id="3" name="正文级别 1…"/>
          <p:cNvSpPr txBox="1">
            <a:spLocks noGrp="1"/>
          </p:cNvSpPr>
          <p:nvPr>
            <p:ph type="body" idx="1"/>
          </p:nvPr>
        </p:nvSpPr>
        <p:spPr>
          <a:xfrm>
            <a:off x="838200" y="1825625"/>
            <a:ext cx="10515600" cy="4351338"/>
          </a:xfrm>
          <a:prstGeom prst="rect">
            <a:avLst/>
          </a:prstGeom>
          <a:ln w="12700">
            <a:miter lim="400000"/>
          </a:ln>
        </p:spPr>
        <p:txBody>
          <a:bodyPr lIns="45719" rIns="45719">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080144" y="6404292"/>
            <a:ext cx="273657"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9pPr>
    </p:titleStyle>
    <p:bodyStyle>
      <a:lvl1pPr marL="228600" marR="0" indent="-228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mn-lt"/>
          <a:ea typeface="+mn-ea"/>
          <a:cs typeface="+mn-cs"/>
          <a:sym typeface="等线"/>
        </a:defRPr>
      </a:lvl1pPr>
      <a:lvl2pPr marL="723900" marR="0" indent="-2667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mn-lt"/>
          <a:ea typeface="+mn-ea"/>
          <a:cs typeface="+mn-cs"/>
          <a:sym typeface="等线"/>
        </a:defRPr>
      </a:lvl2pPr>
      <a:lvl3pPr marL="1234440" marR="0" indent="-32004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mn-lt"/>
          <a:ea typeface="+mn-ea"/>
          <a:cs typeface="+mn-cs"/>
          <a:sym typeface="等线"/>
        </a:defRPr>
      </a:lvl3pPr>
      <a:lvl4pPr marL="17272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mn-lt"/>
          <a:ea typeface="+mn-ea"/>
          <a:cs typeface="+mn-cs"/>
          <a:sym typeface="等线"/>
        </a:defRPr>
      </a:lvl4pPr>
      <a:lvl5pPr marL="21844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mn-lt"/>
          <a:ea typeface="+mn-ea"/>
          <a:cs typeface="+mn-cs"/>
          <a:sym typeface="等线"/>
        </a:defRPr>
      </a:lvl5pPr>
      <a:lvl6pPr marL="26416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mn-lt"/>
          <a:ea typeface="+mn-ea"/>
          <a:cs typeface="+mn-cs"/>
          <a:sym typeface="等线"/>
        </a:defRPr>
      </a:lvl6pPr>
      <a:lvl7pPr marL="30988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mn-lt"/>
          <a:ea typeface="+mn-ea"/>
          <a:cs typeface="+mn-cs"/>
          <a:sym typeface="等线"/>
        </a:defRPr>
      </a:lvl7pPr>
      <a:lvl8pPr marL="35560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mn-lt"/>
          <a:ea typeface="+mn-ea"/>
          <a:cs typeface="+mn-cs"/>
          <a:sym typeface="等线"/>
        </a:defRPr>
      </a:lvl8pPr>
      <a:lvl9pPr marL="40132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mn-lt"/>
          <a:ea typeface="+mn-ea"/>
          <a:cs typeface="+mn-cs"/>
          <a:sym typeface="等线"/>
        </a:defRPr>
      </a:lvl9pPr>
    </p:bodyStyle>
    <p:otherStyle>
      <a:lvl1pPr marL="0" marR="0" indent="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等线"/>
        </a:defRPr>
      </a:lvl1pPr>
      <a:lvl2pPr marL="0" marR="0" indent="4572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等线"/>
        </a:defRPr>
      </a:lvl2pPr>
      <a:lvl3pPr marL="0" marR="0" indent="9144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等线"/>
        </a:defRPr>
      </a:lvl3pPr>
      <a:lvl4pPr marL="0" marR="0" indent="13716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等线"/>
        </a:defRPr>
      </a:lvl4pPr>
      <a:lvl5pPr marL="0" marR="0" indent="18288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等线"/>
        </a:defRPr>
      </a:lvl5pPr>
      <a:lvl6pPr marL="0" marR="0" indent="22860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等线"/>
        </a:defRPr>
      </a:lvl6pPr>
      <a:lvl7pPr marL="0" marR="0" indent="27432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等线"/>
        </a:defRPr>
      </a:lvl7pPr>
      <a:lvl8pPr marL="0" marR="0" indent="32004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等线"/>
        </a:defRPr>
      </a:lvl8pPr>
      <a:lvl9pPr marL="0" marR="0" indent="36576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等线"/>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9.tiff"/><Relationship Id="rId2" Type="http://schemas.openxmlformats.org/officeDocument/2006/relationships/slideLayout" Target="../slideLayouts/slideLayout7.xml"/><Relationship Id="rId1" Type="http://schemas.openxmlformats.org/officeDocument/2006/relationships/themeOverride" Target="../theme/themeOverride1.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任意多边形 50"/>
          <p:cNvSpPr/>
          <p:nvPr/>
        </p:nvSpPr>
        <p:spPr>
          <a:xfrm>
            <a:off x="-3363266" y="5549596"/>
            <a:ext cx="11698514" cy="1117052"/>
          </a:xfrm>
          <a:custGeom>
            <a:avLst/>
            <a:gdLst/>
            <a:ahLst/>
            <a:cxnLst>
              <a:cxn ang="0">
                <a:pos x="wd2" y="hd2"/>
              </a:cxn>
              <a:cxn ang="5400000">
                <a:pos x="wd2" y="hd2"/>
              </a:cxn>
              <a:cxn ang="10800000">
                <a:pos x="wd2" y="hd2"/>
              </a:cxn>
              <a:cxn ang="16200000">
                <a:pos x="wd2" y="hd2"/>
              </a:cxn>
            </a:cxnLst>
            <a:rect l="0" t="0" r="r" b="b"/>
            <a:pathLst>
              <a:path w="21600" h="18784" extrusionOk="0">
                <a:moveTo>
                  <a:pt x="0" y="14761"/>
                </a:moveTo>
                <a:cubicBezTo>
                  <a:pt x="1440" y="17487"/>
                  <a:pt x="2881" y="20212"/>
                  <a:pt x="5092" y="17934"/>
                </a:cubicBezTo>
                <a:cubicBezTo>
                  <a:pt x="7303" y="15656"/>
                  <a:pt x="10514" y="3575"/>
                  <a:pt x="13266" y="1093"/>
                </a:cubicBezTo>
                <a:cubicBezTo>
                  <a:pt x="16017" y="-1388"/>
                  <a:pt x="18808" y="829"/>
                  <a:pt x="21600" y="3046"/>
                </a:cubicBezTo>
              </a:path>
            </a:pathLst>
          </a:custGeom>
          <a:ln w="12700">
            <a:solidFill>
              <a:srgbClr val="D9D9D9">
                <a:alpha val="10000"/>
              </a:srgbClr>
            </a:solidFill>
            <a:miter/>
          </a:ln>
        </p:spPr>
        <p:txBody>
          <a:bodyPr lIns="45719" rIns="45719" anchor="ctr"/>
          <a:lstStyle/>
          <a:p>
            <a:pPr algn="ctr">
              <a:defRPr>
                <a:solidFill>
                  <a:srgbClr val="FFFFFF"/>
                </a:solidFill>
              </a:defRPr>
            </a:pPr>
            <a:endParaRPr/>
          </a:p>
        </p:txBody>
      </p:sp>
      <p:sp>
        <p:nvSpPr>
          <p:cNvPr id="114" name="任意多边形 51"/>
          <p:cNvSpPr/>
          <p:nvPr/>
        </p:nvSpPr>
        <p:spPr>
          <a:xfrm flipV="1">
            <a:off x="-1871346" y="5665940"/>
            <a:ext cx="11698514" cy="1117052"/>
          </a:xfrm>
          <a:custGeom>
            <a:avLst/>
            <a:gdLst/>
            <a:ahLst/>
            <a:cxnLst>
              <a:cxn ang="0">
                <a:pos x="wd2" y="hd2"/>
              </a:cxn>
              <a:cxn ang="5400000">
                <a:pos x="wd2" y="hd2"/>
              </a:cxn>
              <a:cxn ang="10800000">
                <a:pos x="wd2" y="hd2"/>
              </a:cxn>
              <a:cxn ang="16200000">
                <a:pos x="wd2" y="hd2"/>
              </a:cxn>
            </a:cxnLst>
            <a:rect l="0" t="0" r="r" b="b"/>
            <a:pathLst>
              <a:path w="21600" h="18784" extrusionOk="0">
                <a:moveTo>
                  <a:pt x="0" y="14761"/>
                </a:moveTo>
                <a:cubicBezTo>
                  <a:pt x="1440" y="17487"/>
                  <a:pt x="2881" y="20212"/>
                  <a:pt x="5092" y="17934"/>
                </a:cubicBezTo>
                <a:cubicBezTo>
                  <a:pt x="7303" y="15656"/>
                  <a:pt x="10514" y="3575"/>
                  <a:pt x="13266" y="1093"/>
                </a:cubicBezTo>
                <a:cubicBezTo>
                  <a:pt x="16017" y="-1388"/>
                  <a:pt x="18808" y="829"/>
                  <a:pt x="21600" y="3046"/>
                </a:cubicBezTo>
              </a:path>
            </a:pathLst>
          </a:custGeom>
          <a:ln w="12700">
            <a:solidFill>
              <a:srgbClr val="D9D9D9">
                <a:alpha val="10000"/>
              </a:srgbClr>
            </a:solidFill>
            <a:miter/>
          </a:ln>
        </p:spPr>
        <p:txBody>
          <a:bodyPr lIns="45719" rIns="45719" anchor="ctr"/>
          <a:lstStyle/>
          <a:p>
            <a:pPr algn="ctr">
              <a:defRPr>
                <a:solidFill>
                  <a:srgbClr val="FFFFFF"/>
                </a:solidFill>
              </a:defRPr>
            </a:pPr>
            <a:endParaRPr/>
          </a:p>
        </p:txBody>
      </p:sp>
      <p:sp>
        <p:nvSpPr>
          <p:cNvPr id="115" name="任意多边形 48"/>
          <p:cNvSpPr/>
          <p:nvPr/>
        </p:nvSpPr>
        <p:spPr>
          <a:xfrm>
            <a:off x="1420915" y="2938398"/>
            <a:ext cx="11698515" cy="1117052"/>
          </a:xfrm>
          <a:custGeom>
            <a:avLst/>
            <a:gdLst/>
            <a:ahLst/>
            <a:cxnLst>
              <a:cxn ang="0">
                <a:pos x="wd2" y="hd2"/>
              </a:cxn>
              <a:cxn ang="5400000">
                <a:pos x="wd2" y="hd2"/>
              </a:cxn>
              <a:cxn ang="10800000">
                <a:pos x="wd2" y="hd2"/>
              </a:cxn>
              <a:cxn ang="16200000">
                <a:pos x="wd2" y="hd2"/>
              </a:cxn>
            </a:cxnLst>
            <a:rect l="0" t="0" r="r" b="b"/>
            <a:pathLst>
              <a:path w="21600" h="18784" extrusionOk="0">
                <a:moveTo>
                  <a:pt x="0" y="14761"/>
                </a:moveTo>
                <a:cubicBezTo>
                  <a:pt x="1440" y="17487"/>
                  <a:pt x="2881" y="20212"/>
                  <a:pt x="5092" y="17934"/>
                </a:cubicBezTo>
                <a:cubicBezTo>
                  <a:pt x="7303" y="15656"/>
                  <a:pt x="10514" y="3575"/>
                  <a:pt x="13266" y="1093"/>
                </a:cubicBezTo>
                <a:cubicBezTo>
                  <a:pt x="16017" y="-1388"/>
                  <a:pt x="18808" y="829"/>
                  <a:pt x="21600" y="3046"/>
                </a:cubicBezTo>
              </a:path>
            </a:pathLst>
          </a:custGeom>
          <a:ln w="12700">
            <a:solidFill>
              <a:srgbClr val="D9D9D9">
                <a:alpha val="10000"/>
              </a:srgbClr>
            </a:solidFill>
            <a:miter/>
          </a:ln>
        </p:spPr>
        <p:txBody>
          <a:bodyPr lIns="45719" rIns="45719" anchor="ctr"/>
          <a:lstStyle/>
          <a:p>
            <a:pPr algn="ctr">
              <a:defRPr>
                <a:solidFill>
                  <a:srgbClr val="FFFFFF"/>
                </a:solidFill>
              </a:defRPr>
            </a:pPr>
            <a:endParaRPr/>
          </a:p>
        </p:txBody>
      </p:sp>
      <p:sp>
        <p:nvSpPr>
          <p:cNvPr id="116" name="任意多边形 49"/>
          <p:cNvSpPr/>
          <p:nvPr/>
        </p:nvSpPr>
        <p:spPr>
          <a:xfrm flipV="1">
            <a:off x="2912835" y="3054742"/>
            <a:ext cx="11698515" cy="1117052"/>
          </a:xfrm>
          <a:custGeom>
            <a:avLst/>
            <a:gdLst/>
            <a:ahLst/>
            <a:cxnLst>
              <a:cxn ang="0">
                <a:pos x="wd2" y="hd2"/>
              </a:cxn>
              <a:cxn ang="5400000">
                <a:pos x="wd2" y="hd2"/>
              </a:cxn>
              <a:cxn ang="10800000">
                <a:pos x="wd2" y="hd2"/>
              </a:cxn>
              <a:cxn ang="16200000">
                <a:pos x="wd2" y="hd2"/>
              </a:cxn>
            </a:cxnLst>
            <a:rect l="0" t="0" r="r" b="b"/>
            <a:pathLst>
              <a:path w="21600" h="18784" extrusionOk="0">
                <a:moveTo>
                  <a:pt x="0" y="14761"/>
                </a:moveTo>
                <a:cubicBezTo>
                  <a:pt x="1440" y="17487"/>
                  <a:pt x="2881" y="20212"/>
                  <a:pt x="5092" y="17934"/>
                </a:cubicBezTo>
                <a:cubicBezTo>
                  <a:pt x="7303" y="15656"/>
                  <a:pt x="10514" y="3575"/>
                  <a:pt x="13266" y="1093"/>
                </a:cubicBezTo>
                <a:cubicBezTo>
                  <a:pt x="16017" y="-1388"/>
                  <a:pt x="18808" y="829"/>
                  <a:pt x="21600" y="3046"/>
                </a:cubicBezTo>
              </a:path>
            </a:pathLst>
          </a:custGeom>
          <a:ln w="12700">
            <a:solidFill>
              <a:srgbClr val="D9D9D9">
                <a:alpha val="10000"/>
              </a:srgbClr>
            </a:solidFill>
            <a:miter/>
          </a:ln>
        </p:spPr>
        <p:txBody>
          <a:bodyPr lIns="45719" rIns="45719" anchor="ctr"/>
          <a:lstStyle/>
          <a:p>
            <a:pPr algn="ctr">
              <a:defRPr>
                <a:solidFill>
                  <a:srgbClr val="FFFFFF"/>
                </a:solidFill>
              </a:defRPr>
            </a:pPr>
            <a:endParaRPr/>
          </a:p>
        </p:txBody>
      </p:sp>
      <p:sp>
        <p:nvSpPr>
          <p:cNvPr id="117" name="空心弧 14"/>
          <p:cNvSpPr/>
          <p:nvPr/>
        </p:nvSpPr>
        <p:spPr>
          <a:xfrm>
            <a:off x="2701015" y="1903819"/>
            <a:ext cx="2140819" cy="2558116"/>
          </a:xfrm>
          <a:custGeom>
            <a:avLst/>
            <a:gdLst/>
            <a:ahLst/>
            <a:cxnLst>
              <a:cxn ang="0">
                <a:pos x="wd2" y="hd2"/>
              </a:cxn>
              <a:cxn ang="5400000">
                <a:pos x="wd2" y="hd2"/>
              </a:cxn>
              <a:cxn ang="10800000">
                <a:pos x="wd2" y="hd2"/>
              </a:cxn>
              <a:cxn ang="16200000">
                <a:pos x="wd2" y="hd2"/>
              </a:cxn>
            </a:cxnLst>
            <a:rect l="0" t="0" r="r" b="b"/>
            <a:pathLst>
              <a:path w="19850" h="20116" extrusionOk="0">
                <a:moveTo>
                  <a:pt x="19850" y="18260"/>
                </a:moveTo>
                <a:cubicBezTo>
                  <a:pt x="14034" y="21600"/>
                  <a:pt x="6127" y="20309"/>
                  <a:pt x="2188" y="15377"/>
                </a:cubicBezTo>
                <a:cubicBezTo>
                  <a:pt x="-1750" y="10445"/>
                  <a:pt x="-228" y="3739"/>
                  <a:pt x="5588" y="399"/>
                </a:cubicBezTo>
                <a:cubicBezTo>
                  <a:pt x="5832" y="258"/>
                  <a:pt x="6082" y="125"/>
                  <a:pt x="6337" y="0"/>
                </a:cubicBezTo>
                <a:lnTo>
                  <a:pt x="6864" y="772"/>
                </a:lnTo>
                <a:lnTo>
                  <a:pt x="6864" y="772"/>
                </a:lnTo>
                <a:cubicBezTo>
                  <a:pt x="1292" y="3514"/>
                  <a:pt x="-605" y="9568"/>
                  <a:pt x="2628" y="14294"/>
                </a:cubicBezTo>
                <a:cubicBezTo>
                  <a:pt x="5862" y="19020"/>
                  <a:pt x="13000" y="20629"/>
                  <a:pt x="18573" y="17887"/>
                </a:cubicBezTo>
                <a:cubicBezTo>
                  <a:pt x="18807" y="17772"/>
                  <a:pt x="19036" y="17650"/>
                  <a:pt x="19260" y="17521"/>
                </a:cubicBezTo>
                <a:close/>
              </a:path>
            </a:pathLst>
          </a:custGeom>
          <a:ln w="12700">
            <a:solidFill>
              <a:schemeClr val="accent1"/>
            </a:solidFill>
            <a:miter/>
          </a:ln>
        </p:spPr>
        <p:txBody>
          <a:bodyPr lIns="45719" rIns="45719" anchor="ctr"/>
          <a:lstStyle/>
          <a:p>
            <a:pPr algn="ctr"/>
            <a:endParaRPr/>
          </a:p>
        </p:txBody>
      </p:sp>
      <p:sp>
        <p:nvSpPr>
          <p:cNvPr id="118" name="空心弧 15"/>
          <p:cNvSpPr/>
          <p:nvPr/>
        </p:nvSpPr>
        <p:spPr>
          <a:xfrm>
            <a:off x="3523718" y="1718582"/>
            <a:ext cx="1410696" cy="394207"/>
          </a:xfrm>
          <a:custGeom>
            <a:avLst/>
            <a:gdLst/>
            <a:ahLst/>
            <a:cxnLst>
              <a:cxn ang="0">
                <a:pos x="wd2" y="hd2"/>
              </a:cxn>
              <a:cxn ang="5400000">
                <a:pos x="wd2" y="hd2"/>
              </a:cxn>
              <a:cxn ang="10800000">
                <a:pos x="wd2" y="hd2"/>
              </a:cxn>
              <a:cxn ang="16200000">
                <a:pos x="wd2" y="hd2"/>
              </a:cxn>
            </a:cxnLst>
            <a:rect l="0" t="0" r="r" b="b"/>
            <a:pathLst>
              <a:path w="21600" h="17582" extrusionOk="0">
                <a:moveTo>
                  <a:pt x="0" y="5116"/>
                </a:moveTo>
                <a:lnTo>
                  <a:pt x="0" y="5116"/>
                </a:lnTo>
                <a:cubicBezTo>
                  <a:pt x="7178" y="-4018"/>
                  <a:pt x="15505" y="-755"/>
                  <a:pt x="21600" y="13579"/>
                </a:cubicBezTo>
                <a:lnTo>
                  <a:pt x="20490" y="17582"/>
                </a:lnTo>
                <a:lnTo>
                  <a:pt x="20490" y="17582"/>
                </a:lnTo>
                <a:cubicBezTo>
                  <a:pt x="14908" y="4453"/>
                  <a:pt x="7282" y="1465"/>
                  <a:pt x="707" y="9830"/>
                </a:cubicBezTo>
                <a:close/>
              </a:path>
            </a:pathLst>
          </a:custGeom>
          <a:ln w="12700">
            <a:solidFill>
              <a:schemeClr val="accent1">
                <a:lumOff val="20196"/>
              </a:schemeClr>
            </a:solidFill>
            <a:miter/>
          </a:ln>
        </p:spPr>
        <p:txBody>
          <a:bodyPr lIns="45719" rIns="45719" anchor="ctr"/>
          <a:lstStyle/>
          <a:p>
            <a:pPr algn="ctr"/>
            <a:endParaRPr/>
          </a:p>
        </p:txBody>
      </p:sp>
      <p:sp>
        <p:nvSpPr>
          <p:cNvPr id="119" name="直接连接符 19"/>
          <p:cNvSpPr/>
          <p:nvPr/>
        </p:nvSpPr>
        <p:spPr>
          <a:xfrm>
            <a:off x="2615563" y="600890"/>
            <a:ext cx="3161123" cy="4831835"/>
          </a:xfrm>
          <a:prstGeom prst="line">
            <a:avLst/>
          </a:prstGeom>
          <a:ln>
            <a:solidFill>
              <a:schemeClr val="accent1">
                <a:lumOff val="10098"/>
              </a:schemeClr>
            </a:solidFill>
            <a:miter/>
          </a:ln>
        </p:spPr>
        <p:txBody>
          <a:bodyPr lIns="45719" rIns="45719"/>
          <a:lstStyle/>
          <a:p>
            <a:endParaRPr/>
          </a:p>
        </p:txBody>
      </p:sp>
      <p:sp>
        <p:nvSpPr>
          <p:cNvPr id="120" name="空心弧 22"/>
          <p:cNvSpPr/>
          <p:nvPr/>
        </p:nvSpPr>
        <p:spPr>
          <a:xfrm>
            <a:off x="2495076" y="1455975"/>
            <a:ext cx="1430070" cy="3177801"/>
          </a:xfrm>
          <a:custGeom>
            <a:avLst/>
            <a:gdLst/>
            <a:ahLst/>
            <a:cxnLst>
              <a:cxn ang="0">
                <a:pos x="wd2" y="hd2"/>
              </a:cxn>
              <a:cxn ang="5400000">
                <a:pos x="wd2" y="hd2"/>
              </a:cxn>
              <a:cxn ang="10800000">
                <a:pos x="wd2" y="hd2"/>
              </a:cxn>
              <a:cxn ang="16200000">
                <a:pos x="wd2" y="hd2"/>
              </a:cxn>
            </a:cxnLst>
            <a:rect l="0" t="0" r="r" b="b"/>
            <a:pathLst>
              <a:path w="19289" h="21600" extrusionOk="0">
                <a:moveTo>
                  <a:pt x="16417" y="21600"/>
                </a:moveTo>
                <a:lnTo>
                  <a:pt x="16417" y="21600"/>
                </a:lnTo>
                <a:cubicBezTo>
                  <a:pt x="4729" y="20086"/>
                  <a:pt x="-2311" y="14084"/>
                  <a:pt x="693" y="8194"/>
                </a:cubicBezTo>
                <a:cubicBezTo>
                  <a:pt x="2939" y="3790"/>
                  <a:pt x="10327" y="534"/>
                  <a:pt x="19289" y="0"/>
                </a:cubicBezTo>
                <a:lnTo>
                  <a:pt x="19289" y="0"/>
                </a:lnTo>
                <a:lnTo>
                  <a:pt x="19289" y="0"/>
                </a:lnTo>
                <a:cubicBezTo>
                  <a:pt x="7305" y="714"/>
                  <a:pt x="-1261" y="6189"/>
                  <a:pt x="156" y="12229"/>
                </a:cubicBezTo>
                <a:cubicBezTo>
                  <a:pt x="1217" y="16745"/>
                  <a:pt x="7677" y="20468"/>
                  <a:pt x="16417" y="21600"/>
                </a:cubicBezTo>
                <a:close/>
              </a:path>
            </a:pathLst>
          </a:custGeom>
          <a:solidFill>
            <a:schemeClr val="accent1"/>
          </a:solidFill>
          <a:ln w="12700">
            <a:solidFill>
              <a:srgbClr val="FFFFFF"/>
            </a:solidFill>
            <a:miter/>
          </a:ln>
        </p:spPr>
        <p:txBody>
          <a:bodyPr lIns="45719" rIns="45719" anchor="ctr"/>
          <a:lstStyle/>
          <a:p>
            <a:pPr algn="ctr"/>
            <a:endParaRPr/>
          </a:p>
        </p:txBody>
      </p:sp>
      <p:sp>
        <p:nvSpPr>
          <p:cNvPr id="121" name="空心弧 23"/>
          <p:cNvSpPr/>
          <p:nvPr/>
        </p:nvSpPr>
        <p:spPr>
          <a:xfrm>
            <a:off x="3803151" y="4435136"/>
            <a:ext cx="1176298" cy="249627"/>
          </a:xfrm>
          <a:custGeom>
            <a:avLst/>
            <a:gdLst/>
            <a:ahLst/>
            <a:cxnLst>
              <a:cxn ang="0">
                <a:pos x="wd2" y="hd2"/>
              </a:cxn>
              <a:cxn ang="5400000">
                <a:pos x="wd2" y="hd2"/>
              </a:cxn>
              <a:cxn ang="10800000">
                <a:pos x="wd2" y="hd2"/>
              </a:cxn>
              <a:cxn ang="16200000">
                <a:pos x="wd2" y="hd2"/>
              </a:cxn>
            </a:cxnLst>
            <a:rect l="0" t="0" r="r" b="b"/>
            <a:pathLst>
              <a:path w="21600" h="18037" extrusionOk="0">
                <a:moveTo>
                  <a:pt x="21600" y="0"/>
                </a:moveTo>
                <a:lnTo>
                  <a:pt x="21600" y="0"/>
                </a:lnTo>
                <a:cubicBezTo>
                  <a:pt x="15178" y="15933"/>
                  <a:pt x="7450" y="21600"/>
                  <a:pt x="0" y="15840"/>
                </a:cubicBezTo>
                <a:lnTo>
                  <a:pt x="0" y="15840"/>
                </a:lnTo>
                <a:lnTo>
                  <a:pt x="0" y="15840"/>
                </a:lnTo>
                <a:cubicBezTo>
                  <a:pt x="7450" y="21600"/>
                  <a:pt x="15178" y="15933"/>
                  <a:pt x="21600" y="0"/>
                </a:cubicBezTo>
                <a:close/>
              </a:path>
            </a:pathLst>
          </a:custGeom>
          <a:solidFill>
            <a:schemeClr val="accent1"/>
          </a:solidFill>
          <a:ln w="50800">
            <a:solidFill>
              <a:schemeClr val="accent1">
                <a:lumOff val="10098"/>
              </a:schemeClr>
            </a:solidFill>
            <a:prstDash val="sysDot"/>
          </a:ln>
        </p:spPr>
        <p:txBody>
          <a:bodyPr lIns="45719" rIns="45719" anchor="ctr"/>
          <a:lstStyle/>
          <a:p>
            <a:pPr algn="ctr"/>
            <a:endParaRPr/>
          </a:p>
          <a:p>
            <a:pPr algn="ctr"/>
            <a:endParaRPr/>
          </a:p>
          <a:p>
            <a:pPr algn="ctr"/>
            <a:endParaRPr/>
          </a:p>
          <a:p>
            <a:pPr algn="ctr"/>
            <a:endParaRPr/>
          </a:p>
        </p:txBody>
      </p:sp>
      <p:sp>
        <p:nvSpPr>
          <p:cNvPr id="122" name="椭圆 24"/>
          <p:cNvSpPr/>
          <p:nvPr/>
        </p:nvSpPr>
        <p:spPr>
          <a:xfrm>
            <a:off x="3217929" y="2225233"/>
            <a:ext cx="1795079" cy="1795079"/>
          </a:xfrm>
          <a:prstGeom prst="ellipse">
            <a:avLst/>
          </a:prstGeom>
          <a:solidFill>
            <a:srgbClr val="000000">
              <a:alpha val="20000"/>
            </a:srgbClr>
          </a:solidFill>
          <a:ln w="15875">
            <a:solidFill>
              <a:srgbClr val="00B0F0"/>
            </a:solidFill>
            <a:miter/>
          </a:ln>
        </p:spPr>
        <p:txBody>
          <a:bodyPr lIns="45719" rIns="45719" anchor="ctr"/>
          <a:lstStyle/>
          <a:p>
            <a:pPr algn="ctr">
              <a:defRPr>
                <a:solidFill>
                  <a:srgbClr val="FFFFFF"/>
                </a:solidFill>
              </a:defRPr>
            </a:pPr>
            <a:endParaRPr/>
          </a:p>
        </p:txBody>
      </p:sp>
      <p:sp>
        <p:nvSpPr>
          <p:cNvPr id="123" name="椭圆 45"/>
          <p:cNvSpPr/>
          <p:nvPr/>
        </p:nvSpPr>
        <p:spPr>
          <a:xfrm>
            <a:off x="3230629" y="1559810"/>
            <a:ext cx="161927" cy="161927"/>
          </a:xfrm>
          <a:prstGeom prst="ellipse">
            <a:avLst/>
          </a:prstGeom>
          <a:ln w="6350">
            <a:solidFill>
              <a:srgbClr val="FFFFFF"/>
            </a:solidFill>
            <a:miter/>
          </a:ln>
        </p:spPr>
        <p:txBody>
          <a:bodyPr lIns="45719" rIns="45719" anchor="ctr"/>
          <a:lstStyle/>
          <a:p>
            <a:pPr algn="ctr">
              <a:defRPr>
                <a:solidFill>
                  <a:srgbClr val="FFFFFF"/>
                </a:solidFill>
              </a:defRPr>
            </a:pPr>
            <a:endParaRPr/>
          </a:p>
        </p:txBody>
      </p:sp>
      <p:sp>
        <p:nvSpPr>
          <p:cNvPr id="124" name="任意多边形 46"/>
          <p:cNvSpPr/>
          <p:nvPr/>
        </p:nvSpPr>
        <p:spPr>
          <a:xfrm>
            <a:off x="-1302418" y="442524"/>
            <a:ext cx="11698515" cy="1117052"/>
          </a:xfrm>
          <a:custGeom>
            <a:avLst/>
            <a:gdLst/>
            <a:ahLst/>
            <a:cxnLst>
              <a:cxn ang="0">
                <a:pos x="wd2" y="hd2"/>
              </a:cxn>
              <a:cxn ang="5400000">
                <a:pos x="wd2" y="hd2"/>
              </a:cxn>
              <a:cxn ang="10800000">
                <a:pos x="wd2" y="hd2"/>
              </a:cxn>
              <a:cxn ang="16200000">
                <a:pos x="wd2" y="hd2"/>
              </a:cxn>
            </a:cxnLst>
            <a:rect l="0" t="0" r="r" b="b"/>
            <a:pathLst>
              <a:path w="21600" h="18784" extrusionOk="0">
                <a:moveTo>
                  <a:pt x="0" y="14761"/>
                </a:moveTo>
                <a:cubicBezTo>
                  <a:pt x="1440" y="17487"/>
                  <a:pt x="2881" y="20212"/>
                  <a:pt x="5092" y="17934"/>
                </a:cubicBezTo>
                <a:cubicBezTo>
                  <a:pt x="7303" y="15656"/>
                  <a:pt x="10514" y="3575"/>
                  <a:pt x="13266" y="1093"/>
                </a:cubicBezTo>
                <a:cubicBezTo>
                  <a:pt x="16017" y="-1388"/>
                  <a:pt x="18808" y="829"/>
                  <a:pt x="21600" y="3046"/>
                </a:cubicBezTo>
              </a:path>
            </a:pathLst>
          </a:custGeom>
          <a:ln w="12700">
            <a:solidFill>
              <a:srgbClr val="D9D9D9">
                <a:alpha val="10000"/>
              </a:srgbClr>
            </a:solidFill>
            <a:miter/>
          </a:ln>
        </p:spPr>
        <p:txBody>
          <a:bodyPr lIns="45719" rIns="45719" anchor="ctr"/>
          <a:lstStyle/>
          <a:p>
            <a:pPr algn="ctr">
              <a:defRPr>
                <a:solidFill>
                  <a:srgbClr val="FFFFFF"/>
                </a:solidFill>
              </a:defRPr>
            </a:pPr>
            <a:endParaRPr/>
          </a:p>
        </p:txBody>
      </p:sp>
      <p:sp>
        <p:nvSpPr>
          <p:cNvPr id="125" name="任意多边形 47"/>
          <p:cNvSpPr/>
          <p:nvPr/>
        </p:nvSpPr>
        <p:spPr>
          <a:xfrm flipV="1">
            <a:off x="189502" y="558868"/>
            <a:ext cx="11698515" cy="1117052"/>
          </a:xfrm>
          <a:custGeom>
            <a:avLst/>
            <a:gdLst/>
            <a:ahLst/>
            <a:cxnLst>
              <a:cxn ang="0">
                <a:pos x="wd2" y="hd2"/>
              </a:cxn>
              <a:cxn ang="5400000">
                <a:pos x="wd2" y="hd2"/>
              </a:cxn>
              <a:cxn ang="10800000">
                <a:pos x="wd2" y="hd2"/>
              </a:cxn>
              <a:cxn ang="16200000">
                <a:pos x="wd2" y="hd2"/>
              </a:cxn>
            </a:cxnLst>
            <a:rect l="0" t="0" r="r" b="b"/>
            <a:pathLst>
              <a:path w="21600" h="18784" extrusionOk="0">
                <a:moveTo>
                  <a:pt x="0" y="14761"/>
                </a:moveTo>
                <a:cubicBezTo>
                  <a:pt x="1440" y="17487"/>
                  <a:pt x="2881" y="20212"/>
                  <a:pt x="5092" y="17934"/>
                </a:cubicBezTo>
                <a:cubicBezTo>
                  <a:pt x="7303" y="15656"/>
                  <a:pt x="10514" y="3575"/>
                  <a:pt x="13266" y="1093"/>
                </a:cubicBezTo>
                <a:cubicBezTo>
                  <a:pt x="16017" y="-1388"/>
                  <a:pt x="18808" y="829"/>
                  <a:pt x="21600" y="3046"/>
                </a:cubicBezTo>
              </a:path>
            </a:pathLst>
          </a:custGeom>
          <a:ln w="12700">
            <a:solidFill>
              <a:srgbClr val="D9D9D9">
                <a:alpha val="10000"/>
              </a:srgbClr>
            </a:solidFill>
            <a:miter/>
          </a:ln>
        </p:spPr>
        <p:txBody>
          <a:bodyPr lIns="45719" rIns="45719" anchor="ctr"/>
          <a:lstStyle/>
          <a:p>
            <a:pPr algn="ctr">
              <a:defRPr>
                <a:solidFill>
                  <a:srgbClr val="FFFFFF"/>
                </a:solidFill>
              </a:defRPr>
            </a:pPr>
            <a:endParaRPr/>
          </a:p>
        </p:txBody>
      </p:sp>
      <p:sp>
        <p:nvSpPr>
          <p:cNvPr id="126" name="椭圆 54"/>
          <p:cNvSpPr/>
          <p:nvPr/>
        </p:nvSpPr>
        <p:spPr>
          <a:xfrm>
            <a:off x="6814052" y="123456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27" name="椭圆 55"/>
          <p:cNvSpPr/>
          <p:nvPr/>
        </p:nvSpPr>
        <p:spPr>
          <a:xfrm>
            <a:off x="6618309" y="1446311"/>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28" name="椭圆 56"/>
          <p:cNvSpPr/>
          <p:nvPr/>
        </p:nvSpPr>
        <p:spPr>
          <a:xfrm>
            <a:off x="6934320" y="239444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29" name="椭圆 57"/>
          <p:cNvSpPr/>
          <p:nvPr/>
        </p:nvSpPr>
        <p:spPr>
          <a:xfrm>
            <a:off x="11583154" y="2341734"/>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30" name="椭圆 58"/>
          <p:cNvSpPr/>
          <p:nvPr/>
        </p:nvSpPr>
        <p:spPr>
          <a:xfrm>
            <a:off x="10406337" y="254810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31" name="椭圆 59"/>
          <p:cNvSpPr/>
          <p:nvPr/>
        </p:nvSpPr>
        <p:spPr>
          <a:xfrm>
            <a:off x="10733362" y="1914457"/>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32" name="椭圆 60"/>
          <p:cNvSpPr/>
          <p:nvPr/>
        </p:nvSpPr>
        <p:spPr>
          <a:xfrm>
            <a:off x="10210595" y="2759853"/>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33" name="椭圆 61"/>
          <p:cNvSpPr/>
          <p:nvPr/>
        </p:nvSpPr>
        <p:spPr>
          <a:xfrm rot="20246988" flipH="1">
            <a:off x="10938317" y="1263498"/>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134" name="椭圆 62"/>
          <p:cNvSpPr/>
          <p:nvPr/>
        </p:nvSpPr>
        <p:spPr>
          <a:xfrm rot="20246988" flipH="1">
            <a:off x="9104152" y="1104514"/>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135" name="椭圆 63"/>
          <p:cNvSpPr/>
          <p:nvPr/>
        </p:nvSpPr>
        <p:spPr>
          <a:xfrm rot="20246988" flipH="1">
            <a:off x="9780750" y="1435499"/>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136" name="椭圆 64"/>
          <p:cNvSpPr/>
          <p:nvPr/>
        </p:nvSpPr>
        <p:spPr>
          <a:xfrm rot="1472701" flipH="1">
            <a:off x="6593709" y="260487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37" name="椭圆 65"/>
          <p:cNvSpPr/>
          <p:nvPr/>
        </p:nvSpPr>
        <p:spPr>
          <a:xfrm>
            <a:off x="8124083" y="65081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38" name="椭圆 66"/>
          <p:cNvSpPr/>
          <p:nvPr/>
        </p:nvSpPr>
        <p:spPr>
          <a:xfrm rot="1472701" flipH="1">
            <a:off x="8834047" y="690895"/>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39" name="椭圆 67"/>
          <p:cNvSpPr/>
          <p:nvPr/>
        </p:nvSpPr>
        <p:spPr>
          <a:xfrm>
            <a:off x="8889593" y="270050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40" name="椭圆 68"/>
          <p:cNvSpPr/>
          <p:nvPr/>
        </p:nvSpPr>
        <p:spPr>
          <a:xfrm>
            <a:off x="9216618" y="2066857"/>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41" name="椭圆 69"/>
          <p:cNvSpPr/>
          <p:nvPr/>
        </p:nvSpPr>
        <p:spPr>
          <a:xfrm>
            <a:off x="8693850" y="2912253"/>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42" name="椭圆 72"/>
          <p:cNvSpPr/>
          <p:nvPr/>
        </p:nvSpPr>
        <p:spPr>
          <a:xfrm>
            <a:off x="828618" y="452165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43" name="椭圆 73"/>
          <p:cNvSpPr/>
          <p:nvPr/>
        </p:nvSpPr>
        <p:spPr>
          <a:xfrm>
            <a:off x="632876" y="4733401"/>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44" name="椭圆 74"/>
          <p:cNvSpPr/>
          <p:nvPr/>
        </p:nvSpPr>
        <p:spPr>
          <a:xfrm>
            <a:off x="948888" y="5681540"/>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45" name="椭圆 75"/>
          <p:cNvSpPr/>
          <p:nvPr/>
        </p:nvSpPr>
        <p:spPr>
          <a:xfrm>
            <a:off x="5597721" y="5628823"/>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46" name="椭圆 76"/>
          <p:cNvSpPr/>
          <p:nvPr/>
        </p:nvSpPr>
        <p:spPr>
          <a:xfrm>
            <a:off x="4420904" y="583519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47" name="椭圆 77"/>
          <p:cNvSpPr/>
          <p:nvPr/>
        </p:nvSpPr>
        <p:spPr>
          <a:xfrm>
            <a:off x="4747929" y="520154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48" name="椭圆 78"/>
          <p:cNvSpPr/>
          <p:nvPr/>
        </p:nvSpPr>
        <p:spPr>
          <a:xfrm>
            <a:off x="4225161" y="6046942"/>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49" name="椭圆 79"/>
          <p:cNvSpPr/>
          <p:nvPr/>
        </p:nvSpPr>
        <p:spPr>
          <a:xfrm rot="20246988" flipH="1">
            <a:off x="4952884" y="4550588"/>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150" name="椭圆 80"/>
          <p:cNvSpPr/>
          <p:nvPr/>
        </p:nvSpPr>
        <p:spPr>
          <a:xfrm rot="20246988" flipH="1">
            <a:off x="3118719" y="4391604"/>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151" name="椭圆 81"/>
          <p:cNvSpPr/>
          <p:nvPr/>
        </p:nvSpPr>
        <p:spPr>
          <a:xfrm rot="20246988" flipH="1">
            <a:off x="3795317" y="4722589"/>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152" name="椭圆 82"/>
          <p:cNvSpPr/>
          <p:nvPr/>
        </p:nvSpPr>
        <p:spPr>
          <a:xfrm rot="1472701" flipH="1">
            <a:off x="608276" y="589196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53" name="椭圆 83"/>
          <p:cNvSpPr/>
          <p:nvPr/>
        </p:nvSpPr>
        <p:spPr>
          <a:xfrm>
            <a:off x="2138650" y="393790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54" name="椭圆 84"/>
          <p:cNvSpPr/>
          <p:nvPr/>
        </p:nvSpPr>
        <p:spPr>
          <a:xfrm rot="1472701" flipH="1">
            <a:off x="2848614" y="3977985"/>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55" name="椭圆 85"/>
          <p:cNvSpPr/>
          <p:nvPr/>
        </p:nvSpPr>
        <p:spPr>
          <a:xfrm>
            <a:off x="2904160" y="598759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56" name="椭圆 86"/>
          <p:cNvSpPr/>
          <p:nvPr/>
        </p:nvSpPr>
        <p:spPr>
          <a:xfrm>
            <a:off x="3231185" y="535394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57" name="椭圆 87"/>
          <p:cNvSpPr/>
          <p:nvPr/>
        </p:nvSpPr>
        <p:spPr>
          <a:xfrm>
            <a:off x="2708418" y="6199342"/>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58" name="椭圆 88"/>
          <p:cNvSpPr/>
          <p:nvPr/>
        </p:nvSpPr>
        <p:spPr>
          <a:xfrm>
            <a:off x="10988548" y="5579745"/>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59" name="椭圆 89"/>
          <p:cNvSpPr/>
          <p:nvPr/>
        </p:nvSpPr>
        <p:spPr>
          <a:xfrm>
            <a:off x="9811732" y="5786120"/>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60" name="椭圆 90"/>
          <p:cNvSpPr/>
          <p:nvPr/>
        </p:nvSpPr>
        <p:spPr>
          <a:xfrm>
            <a:off x="10138757" y="515246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61" name="椭圆 91"/>
          <p:cNvSpPr/>
          <p:nvPr/>
        </p:nvSpPr>
        <p:spPr>
          <a:xfrm>
            <a:off x="9615989" y="5997864"/>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62" name="椭圆 92"/>
          <p:cNvSpPr/>
          <p:nvPr/>
        </p:nvSpPr>
        <p:spPr>
          <a:xfrm>
            <a:off x="8294989" y="5938520"/>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63" name="椭圆 93"/>
          <p:cNvSpPr/>
          <p:nvPr/>
        </p:nvSpPr>
        <p:spPr>
          <a:xfrm>
            <a:off x="8622014" y="530486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64" name="椭圆 94"/>
          <p:cNvSpPr/>
          <p:nvPr/>
        </p:nvSpPr>
        <p:spPr>
          <a:xfrm>
            <a:off x="8099245" y="6150264"/>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65" name="椭圆 95"/>
          <p:cNvSpPr/>
          <p:nvPr/>
        </p:nvSpPr>
        <p:spPr>
          <a:xfrm>
            <a:off x="1898508" y="101500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66" name="椭圆 96"/>
          <p:cNvSpPr/>
          <p:nvPr/>
        </p:nvSpPr>
        <p:spPr>
          <a:xfrm>
            <a:off x="1702766" y="1226751"/>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67" name="椭圆 97"/>
          <p:cNvSpPr/>
          <p:nvPr/>
        </p:nvSpPr>
        <p:spPr>
          <a:xfrm>
            <a:off x="2018777" y="2174891"/>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68" name="椭圆 98"/>
          <p:cNvSpPr/>
          <p:nvPr/>
        </p:nvSpPr>
        <p:spPr>
          <a:xfrm>
            <a:off x="5490795" y="232854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69" name="椭圆 99"/>
          <p:cNvSpPr/>
          <p:nvPr/>
        </p:nvSpPr>
        <p:spPr>
          <a:xfrm>
            <a:off x="5295051" y="2540293"/>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70" name="椭圆 100"/>
          <p:cNvSpPr/>
          <p:nvPr/>
        </p:nvSpPr>
        <p:spPr>
          <a:xfrm rot="20246988" flipH="1">
            <a:off x="4188609" y="884955"/>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171" name="椭圆 101"/>
          <p:cNvSpPr/>
          <p:nvPr/>
        </p:nvSpPr>
        <p:spPr>
          <a:xfrm rot="20246988" flipH="1">
            <a:off x="4865207" y="1215940"/>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172" name="椭圆 102"/>
          <p:cNvSpPr/>
          <p:nvPr/>
        </p:nvSpPr>
        <p:spPr>
          <a:xfrm rot="1472701" flipH="1">
            <a:off x="1678166" y="2385320"/>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73" name="椭圆 103"/>
          <p:cNvSpPr/>
          <p:nvPr/>
        </p:nvSpPr>
        <p:spPr>
          <a:xfrm>
            <a:off x="3974050" y="248094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74" name="椭圆 104"/>
          <p:cNvSpPr/>
          <p:nvPr/>
        </p:nvSpPr>
        <p:spPr>
          <a:xfrm>
            <a:off x="4301075" y="184729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75" name="椭圆 105"/>
          <p:cNvSpPr/>
          <p:nvPr/>
        </p:nvSpPr>
        <p:spPr>
          <a:xfrm>
            <a:off x="3778308" y="2692693"/>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76" name="椭圆 106"/>
          <p:cNvSpPr/>
          <p:nvPr/>
        </p:nvSpPr>
        <p:spPr>
          <a:xfrm>
            <a:off x="7636120" y="335108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77" name="椭圆 107"/>
          <p:cNvSpPr/>
          <p:nvPr/>
        </p:nvSpPr>
        <p:spPr>
          <a:xfrm>
            <a:off x="7963145" y="2717434"/>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78" name="椭圆 108"/>
          <p:cNvSpPr/>
          <p:nvPr/>
        </p:nvSpPr>
        <p:spPr>
          <a:xfrm>
            <a:off x="7440377" y="356282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79" name="椭圆 110"/>
          <p:cNvSpPr/>
          <p:nvPr/>
        </p:nvSpPr>
        <p:spPr>
          <a:xfrm>
            <a:off x="3655574" y="3662043"/>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80" name="椭圆 111"/>
          <p:cNvSpPr/>
          <p:nvPr/>
        </p:nvSpPr>
        <p:spPr>
          <a:xfrm>
            <a:off x="3982599" y="3028393"/>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81" name="椭圆 112"/>
          <p:cNvSpPr/>
          <p:nvPr/>
        </p:nvSpPr>
        <p:spPr>
          <a:xfrm>
            <a:off x="3459831" y="3873787"/>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82" name="直接连接符 114"/>
          <p:cNvSpPr/>
          <p:nvPr/>
        </p:nvSpPr>
        <p:spPr>
          <a:xfrm flipH="1">
            <a:off x="1339588" y="3462020"/>
            <a:ext cx="2451140" cy="2084914"/>
          </a:xfrm>
          <a:prstGeom prst="line">
            <a:avLst/>
          </a:prstGeom>
          <a:ln w="19050">
            <a:solidFill>
              <a:srgbClr val="FBFDFE">
                <a:alpha val="20000"/>
              </a:srgbClr>
            </a:solidFill>
            <a:miter/>
          </a:ln>
        </p:spPr>
        <p:txBody>
          <a:bodyPr lIns="45719" rIns="45719"/>
          <a:lstStyle/>
          <a:p>
            <a:endParaRPr/>
          </a:p>
        </p:txBody>
      </p:sp>
      <p:sp>
        <p:nvSpPr>
          <p:cNvPr id="183" name="主标题"/>
          <p:cNvSpPr txBox="1"/>
          <p:nvPr/>
        </p:nvSpPr>
        <p:spPr>
          <a:xfrm>
            <a:off x="2438567" y="1458979"/>
            <a:ext cx="7886132" cy="707886"/>
          </a:xfrm>
          <a:prstGeom prst="rect">
            <a:avLst/>
          </a:prstGeom>
          <a:ln w="12700">
            <a:miter lim="400000"/>
          </a:ln>
        </p:spPr>
        <p:txBody>
          <a:bodyPr wrap="none" lIns="45719" rIns="45719">
            <a:spAutoFit/>
          </a:bodyPr>
          <a:lstStyle>
            <a:lvl1pPr>
              <a:defRPr sz="4800" b="1">
                <a:solidFill>
                  <a:srgbClr val="FFFFFF"/>
                </a:solidFill>
                <a:latin typeface="+mj-lt"/>
                <a:ea typeface="+mj-ea"/>
                <a:cs typeface="+mj-cs"/>
                <a:sym typeface="Helvetica"/>
              </a:defRPr>
            </a:lvl1pPr>
          </a:lstStyle>
          <a:p>
            <a:pPr algn="ctr">
              <a:lnSpc>
                <a:spcPts val="4800"/>
              </a:lnSpc>
            </a:pPr>
            <a:r>
              <a:rPr lang="zh-CN" altLang="en-US" spc="-150" dirty="0">
                <a:latin typeface="微软雅黑" panose="020B0503020204020204" pitchFamily="34" charset="-122"/>
                <a:ea typeface="微软雅黑" panose="020B0503020204020204" pitchFamily="34" charset="-122"/>
              </a:rPr>
              <a:t>法律有国界，网络安全无国界</a:t>
            </a:r>
            <a:endParaRPr lang="en-US" altLang="zh-CN" spc="-150" dirty="0">
              <a:latin typeface="微软雅黑" panose="020B0503020204020204" pitchFamily="34" charset="-122"/>
              <a:ea typeface="微软雅黑" panose="020B0503020204020204" pitchFamily="34" charset="-122"/>
            </a:endParaRPr>
          </a:p>
        </p:txBody>
      </p:sp>
      <p:sp>
        <p:nvSpPr>
          <p:cNvPr id="184" name="副标题"/>
          <p:cNvSpPr txBox="1"/>
          <p:nvPr/>
        </p:nvSpPr>
        <p:spPr>
          <a:xfrm>
            <a:off x="3224605" y="2804524"/>
            <a:ext cx="6555639" cy="830997"/>
          </a:xfrm>
          <a:prstGeom prst="rect">
            <a:avLst/>
          </a:prstGeom>
          <a:ln w="12700">
            <a:miter lim="400000"/>
          </a:ln>
        </p:spPr>
        <p:txBody>
          <a:bodyPr wrap="none" lIns="45719" rIns="45719">
            <a:spAutoFit/>
          </a:bodyPr>
          <a:lstStyle>
            <a:lvl1pPr>
              <a:defRPr>
                <a:solidFill>
                  <a:srgbClr val="01B0F0"/>
                </a:solidFill>
                <a:latin typeface="+mj-lt"/>
                <a:ea typeface="+mj-ea"/>
                <a:cs typeface="+mj-cs"/>
                <a:sym typeface="Helvetica"/>
              </a:defRPr>
            </a:lvl1pPr>
          </a:lstStyle>
          <a:p>
            <a:r>
              <a:rPr lang="zh-CN" altLang="en-US" sz="2400" dirty="0" smtClean="0">
                <a:solidFill>
                  <a:srgbClr val="FFFFFF"/>
                </a:solidFill>
                <a:latin typeface="微软雅黑" panose="020B0503020204020204" pitchFamily="34" charset="-122"/>
                <a:ea typeface="微软雅黑" panose="020B0503020204020204" pitchFamily="34" charset="-122"/>
              </a:rPr>
              <a:t>新形势</a:t>
            </a:r>
            <a:r>
              <a:rPr lang="zh-CN" altLang="en-US" sz="2400" dirty="0">
                <a:solidFill>
                  <a:srgbClr val="FFFFFF"/>
                </a:solidFill>
                <a:latin typeface="微软雅黑" panose="020B0503020204020204" pitchFamily="34" charset="-122"/>
                <a:ea typeface="微软雅黑" panose="020B0503020204020204" pitchFamily="34" charset="-122"/>
              </a:rPr>
              <a:t>下的白帽子成长与漏洞发现报告机制探讨</a:t>
            </a:r>
          </a:p>
          <a:p>
            <a:endParaRPr sz="2400" dirty="0">
              <a:solidFill>
                <a:srgbClr val="FFFFFF"/>
              </a:solidFill>
              <a:latin typeface="微软雅黑" panose="020B0503020204020204" pitchFamily="34" charset="-122"/>
              <a:ea typeface="微软雅黑" panose="020B0503020204020204" pitchFamily="34" charset="-122"/>
            </a:endParaRPr>
          </a:p>
        </p:txBody>
      </p:sp>
      <p:sp>
        <p:nvSpPr>
          <p:cNvPr id="74" name="副标题"/>
          <p:cNvSpPr txBox="1"/>
          <p:nvPr/>
        </p:nvSpPr>
        <p:spPr>
          <a:xfrm>
            <a:off x="5104362" y="4459410"/>
            <a:ext cx="2554543" cy="1135054"/>
          </a:xfrm>
          <a:prstGeom prst="rect">
            <a:avLst/>
          </a:prstGeom>
          <a:ln w="12700">
            <a:miter lim="400000"/>
          </a:ln>
        </p:spPr>
        <p:txBody>
          <a:bodyPr wrap="none" lIns="45719" rIns="45719">
            <a:spAutoFit/>
          </a:bodyPr>
          <a:lstStyle>
            <a:lvl1pPr>
              <a:defRPr>
                <a:solidFill>
                  <a:srgbClr val="01B0F0"/>
                </a:solidFill>
                <a:latin typeface="+mj-lt"/>
                <a:ea typeface="+mj-ea"/>
                <a:cs typeface="+mj-cs"/>
                <a:sym typeface="Helvetica"/>
              </a:defRPr>
            </a:lvl1pPr>
          </a:lstStyle>
          <a:p>
            <a:pPr algn="ctr">
              <a:lnSpc>
                <a:spcPct val="150000"/>
              </a:lnSpc>
            </a:pPr>
            <a:r>
              <a:rPr lang="zh-CN" altLang="en-US" sz="2400" dirty="0" smtClean="0">
                <a:solidFill>
                  <a:srgbClr val="FFFFFF"/>
                </a:solidFill>
                <a:latin typeface="微软雅黑" panose="020B0503020204020204" pitchFamily="34" charset="-122"/>
                <a:ea typeface="微软雅黑" panose="020B0503020204020204" pitchFamily="34" charset="-122"/>
              </a:rPr>
              <a:t>白健</a:t>
            </a:r>
            <a:endParaRPr lang="en-US" altLang="zh-CN" sz="2400" dirty="0" smtClean="0">
              <a:solidFill>
                <a:srgbClr val="FFFFFF"/>
              </a:solidFill>
              <a:latin typeface="微软雅黑" panose="020B0503020204020204" pitchFamily="34" charset="-122"/>
              <a:ea typeface="微软雅黑" panose="020B0503020204020204" pitchFamily="34" charset="-122"/>
            </a:endParaRPr>
          </a:p>
          <a:p>
            <a:pPr>
              <a:lnSpc>
                <a:spcPct val="150000"/>
              </a:lnSpc>
            </a:pPr>
            <a:r>
              <a:rPr lang="zh-CN" altLang="en-US" sz="2400" dirty="0" smtClean="0">
                <a:solidFill>
                  <a:srgbClr val="FFFFFF"/>
                </a:solidFill>
                <a:latin typeface="微软雅黑" panose="020B0503020204020204" pitchFamily="34" charset="-122"/>
                <a:ea typeface="微软雅黑" panose="020B0503020204020204" pitchFamily="34" charset="-122"/>
              </a:rPr>
              <a:t>补天漏洞响应平台</a:t>
            </a:r>
            <a:endParaRPr sz="2400" dirty="0">
              <a:solidFill>
                <a:srgbClr val="FFFFFF"/>
              </a:solidFill>
              <a:latin typeface="微软雅黑" panose="020B0503020204020204" pitchFamily="34" charset="-122"/>
              <a:ea typeface="微软雅黑" panose="020B0503020204020204" pitchFamily="34" charset="-122"/>
            </a:endParaRPr>
          </a:p>
        </p:txBody>
      </p:sp>
    </p:spTree>
  </p:cSld>
  <p:clrMapOvr>
    <a:masterClrMapping/>
  </p:clrMapOvr>
  <p:transition spd="med"/>
  <p:timing>
    <p:tnLst>
      <p:par>
        <p:cTn id="1" dur="indefinite" restart="never" fill="hold"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533770" y="2736333"/>
            <a:ext cx="7119257" cy="707886"/>
          </a:xfrm>
          <a:prstGeom prst="rect">
            <a:avLst/>
          </a:prstGeom>
        </p:spPr>
        <p:txBody>
          <a:bodyPr wrap="none">
            <a:spAutoFit/>
          </a:bodyPr>
          <a:lstStyle/>
          <a:p>
            <a:pPr algn="ctr">
              <a:lnSpc>
                <a:spcPts val="4800"/>
              </a:lnSpc>
            </a:pPr>
            <a:r>
              <a:rPr lang="zh-CN" altLang="en-US" sz="4000" b="1" spc="-150" dirty="0">
                <a:solidFill>
                  <a:srgbClr val="FFFFFF"/>
                </a:solidFill>
                <a:latin typeface="微软雅黑" panose="020B0503020204020204" pitchFamily="34" charset="-122"/>
                <a:ea typeface="微软雅黑" panose="020B0503020204020204" pitchFamily="34" charset="-122"/>
              </a:rPr>
              <a:t>三</a:t>
            </a:r>
            <a:r>
              <a:rPr lang="zh-CN" altLang="en-US" sz="4000" b="1" spc="-150" dirty="0" smtClean="0">
                <a:solidFill>
                  <a:srgbClr val="FFFFFF"/>
                </a:solidFill>
                <a:latin typeface="微软雅黑" panose="020B0503020204020204" pitchFamily="34" charset="-122"/>
                <a:ea typeface="微软雅黑" panose="020B0503020204020204" pitchFamily="34" charset="-122"/>
              </a:rPr>
              <a:t>、</a:t>
            </a:r>
            <a:r>
              <a:rPr lang="zh-CN" altLang="en-US" sz="4000" b="1" spc="-150" dirty="0">
                <a:solidFill>
                  <a:srgbClr val="FFFFFF"/>
                </a:solidFill>
                <a:latin typeface="微软雅黑" panose="020B0503020204020204" pitchFamily="34" charset="-122"/>
                <a:ea typeface="微软雅黑" panose="020B0503020204020204" pitchFamily="34" charset="-122"/>
              </a:rPr>
              <a:t>国际漏洞报告领域发展</a:t>
            </a:r>
            <a:r>
              <a:rPr lang="zh-CN" altLang="en-US" sz="4000" b="1" spc="-150" dirty="0" smtClean="0">
                <a:solidFill>
                  <a:srgbClr val="FFFFFF"/>
                </a:solidFill>
                <a:latin typeface="微软雅黑" panose="020B0503020204020204" pitchFamily="34" charset="-122"/>
                <a:ea typeface="微软雅黑" panose="020B0503020204020204" pitchFamily="34" charset="-122"/>
              </a:rPr>
              <a:t>现状</a:t>
            </a:r>
            <a:endParaRPr lang="zh-CN" altLang="en-US" sz="3500" b="1" spc="-15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33053200"/>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49565" y="2982939"/>
            <a:ext cx="10588206" cy="1246495"/>
          </a:xfrm>
          <a:prstGeom prst="rect">
            <a:avLst/>
          </a:prstGeom>
        </p:spPr>
        <p:txBody>
          <a:bodyPr wrap="square">
            <a:spAutoFit/>
          </a:bodyPr>
          <a:lstStyle/>
          <a:p>
            <a:pPr algn="ctr" fontAlgn="base">
              <a:lnSpc>
                <a:spcPts val="3000"/>
              </a:lnSpc>
              <a:spcAft>
                <a:spcPct val="0"/>
              </a:spcAft>
              <a:defRPr/>
            </a:pPr>
            <a:r>
              <a:rPr lang="en-US" altLang="zh-CN" sz="2800" b="1" dirty="0" err="1">
                <a:solidFill>
                  <a:prstClr val="white"/>
                </a:solidFill>
                <a:latin typeface="微软雅黑" panose="020B0503020204020204" pitchFamily="34" charset="-122"/>
                <a:ea typeface="微软雅黑" panose="020B0503020204020204" pitchFamily="34" charset="-122"/>
              </a:rPr>
              <a:t>Hackerone</a:t>
            </a:r>
            <a:r>
              <a:rPr lang="en-US" altLang="zh-CN" sz="2800" b="1" dirty="0">
                <a:solidFill>
                  <a:prstClr val="white"/>
                </a:solidFill>
                <a:latin typeface="微软雅黑" panose="020B0503020204020204" pitchFamily="34" charset="-122"/>
                <a:ea typeface="微软雅黑" panose="020B0503020204020204" pitchFamily="34" charset="-122"/>
              </a:rPr>
              <a:t>——</a:t>
            </a:r>
            <a:r>
              <a:rPr lang="zh-CN" altLang="en-US" sz="2800" b="1" dirty="0">
                <a:solidFill>
                  <a:prstClr val="white"/>
                </a:solidFill>
                <a:latin typeface="微软雅黑" panose="020B0503020204020204" pitchFamily="34" charset="-122"/>
                <a:ea typeface="微软雅黑" panose="020B0503020204020204" pitchFamily="34" charset="-122"/>
              </a:rPr>
              <a:t>面向全球的漏洞发现与报告平台</a:t>
            </a: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r>
              <a:rPr lang="en-US" altLang="zh-CN" sz="2800" b="1" dirty="0" err="1">
                <a:solidFill>
                  <a:prstClr val="white"/>
                </a:solidFill>
                <a:latin typeface="微软雅黑" panose="020B0503020204020204" pitchFamily="34" charset="-122"/>
                <a:ea typeface="微软雅黑" panose="020B0503020204020204" pitchFamily="34" charset="-122"/>
              </a:rPr>
              <a:t>Synack</a:t>
            </a:r>
            <a:r>
              <a:rPr lang="en-US" altLang="zh-CN" sz="2800" b="1" dirty="0">
                <a:solidFill>
                  <a:prstClr val="white"/>
                </a:solidFill>
                <a:latin typeface="微软雅黑" panose="020B0503020204020204" pitchFamily="34" charset="-122"/>
                <a:ea typeface="微软雅黑" panose="020B0503020204020204" pitchFamily="34" charset="-122"/>
              </a:rPr>
              <a:t>——</a:t>
            </a:r>
            <a:r>
              <a:rPr lang="zh-CN" altLang="en-US" sz="2800" b="1" dirty="0">
                <a:solidFill>
                  <a:prstClr val="white"/>
                </a:solidFill>
                <a:latin typeface="微软雅黑" panose="020B0503020204020204" pitchFamily="34" charset="-122"/>
                <a:ea typeface="微软雅黑" panose="020B0503020204020204" pitchFamily="34" charset="-122"/>
              </a:rPr>
              <a:t>创始人</a:t>
            </a:r>
            <a:r>
              <a:rPr lang="en-US" altLang="zh-CN" sz="2800" b="1" dirty="0">
                <a:solidFill>
                  <a:prstClr val="white"/>
                </a:solidFill>
                <a:latin typeface="微软雅黑" panose="020B0503020204020204" pitchFamily="34" charset="-122"/>
                <a:ea typeface="微软雅黑" panose="020B0503020204020204" pitchFamily="34" charset="-122"/>
              </a:rPr>
              <a:t>NSA</a:t>
            </a:r>
            <a:r>
              <a:rPr lang="zh-CN" altLang="en-US" sz="2800" b="1" dirty="0">
                <a:solidFill>
                  <a:prstClr val="white"/>
                </a:solidFill>
                <a:latin typeface="微软雅黑" panose="020B0503020204020204" pitchFamily="34" charset="-122"/>
                <a:ea typeface="微软雅黑" panose="020B0503020204020204" pitchFamily="34" charset="-122"/>
              </a:rPr>
              <a:t>背景</a:t>
            </a:r>
            <a:r>
              <a:rPr lang="zh-CN" altLang="en-US" sz="2800" b="1" dirty="0" smtClean="0">
                <a:solidFill>
                  <a:prstClr val="white"/>
                </a:solidFill>
                <a:latin typeface="微软雅黑" panose="020B0503020204020204" pitchFamily="34" charset="-122"/>
                <a:ea typeface="微软雅黑" panose="020B0503020204020204" pitchFamily="34" charset="-122"/>
              </a:rPr>
              <a:t>，封闭众</a:t>
            </a:r>
            <a:r>
              <a:rPr lang="zh-CN" altLang="en-US" sz="2800" b="1" dirty="0">
                <a:solidFill>
                  <a:prstClr val="white"/>
                </a:solidFill>
                <a:latin typeface="微软雅黑" panose="020B0503020204020204" pitchFamily="34" charset="-122"/>
                <a:ea typeface="微软雅黑" panose="020B0503020204020204" pitchFamily="34" charset="-122"/>
              </a:rPr>
              <a:t>测</a:t>
            </a:r>
            <a:endParaRPr lang="zh-CN" altLang="zh-CN" sz="2800" b="1" dirty="0">
              <a:solidFill>
                <a:prstClr val="white"/>
              </a:solidFill>
              <a:latin typeface="微软雅黑" panose="020B0503020204020204" pitchFamily="34" charset="-122"/>
              <a:ea typeface="微软雅黑" panose="020B0503020204020204" pitchFamily="34" charset="-122"/>
            </a:endParaRPr>
          </a:p>
        </p:txBody>
      </p:sp>
      <p:sp>
        <p:nvSpPr>
          <p:cNvPr id="3" name="线形标注 3(带边框和强调线) 2"/>
          <p:cNvSpPr/>
          <p:nvPr/>
        </p:nvSpPr>
        <p:spPr>
          <a:xfrm>
            <a:off x="150125" y="509068"/>
            <a:ext cx="4710468" cy="623695"/>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4800"/>
              </a:lnSpc>
            </a:pPr>
            <a:r>
              <a:rPr lang="zh-CN" altLang="en-US" sz="3600" b="1" spc="-150" dirty="0" smtClean="0">
                <a:solidFill>
                  <a:srgbClr val="FFFFFF"/>
                </a:solidFill>
                <a:latin typeface="微软雅黑" panose="020B0503020204020204" pitchFamily="34" charset="-122"/>
                <a:ea typeface="微软雅黑" panose="020B0503020204020204" pitchFamily="34" charset="-122"/>
              </a:rPr>
              <a:t>美国漏洞平台代表</a:t>
            </a:r>
            <a:endParaRPr lang="zh-CN" altLang="en-US" sz="3600" b="1" spc="-15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202309"/>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a:spLocks/>
          </p:cNvSpPr>
          <p:nvPr/>
        </p:nvSpPr>
        <p:spPr>
          <a:xfrm>
            <a:off x="330675" y="258076"/>
            <a:ext cx="5111023" cy="812800"/>
          </a:xfrm>
          <a:prstGeom prst="rect">
            <a:avLst/>
          </a:prstGeom>
        </p:spPr>
        <p:txBody>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9pPr>
          </a:lstStyle>
          <a:p>
            <a:pPr>
              <a:lnSpc>
                <a:spcPts val="4800"/>
              </a:lnSpc>
            </a:pPr>
            <a:r>
              <a:rPr lang="zh-CN" altLang="en-US" sz="3600" b="1" spc="-150" dirty="0" smtClean="0">
                <a:solidFill>
                  <a:srgbClr val="FFFFFF"/>
                </a:solidFill>
                <a:latin typeface="微软雅黑" panose="020B0503020204020204" pitchFamily="34" charset="-122"/>
                <a:ea typeface="微软雅黑" panose="020B0503020204020204" pitchFamily="34" charset="-122"/>
                <a:cs typeface="+mn-cs"/>
                <a:sym typeface="等线"/>
              </a:rPr>
              <a:t>美国</a:t>
            </a:r>
            <a:r>
              <a:rPr lang="en-US" altLang="zh-CN" sz="3600" b="1" spc="-150" dirty="0" smtClean="0">
                <a:solidFill>
                  <a:srgbClr val="FFFFFF"/>
                </a:solidFill>
                <a:latin typeface="微软雅黑" panose="020B0503020204020204" pitchFamily="34" charset="-122"/>
                <a:ea typeface="微软雅黑" panose="020B0503020204020204" pitchFamily="34" charset="-122"/>
                <a:cs typeface="+mn-cs"/>
                <a:sym typeface="等线"/>
              </a:rPr>
              <a:t>HACK</a:t>
            </a:r>
            <a:r>
              <a:rPr lang="zh-CN" altLang="en-US" sz="3600" b="1" spc="-150" dirty="0" smtClean="0">
                <a:solidFill>
                  <a:srgbClr val="FFFFFF"/>
                </a:solidFill>
                <a:latin typeface="微软雅黑" panose="020B0503020204020204" pitchFamily="34" charset="-122"/>
                <a:ea typeface="微软雅黑" panose="020B0503020204020204" pitchFamily="34" charset="-122"/>
                <a:cs typeface="+mn-cs"/>
                <a:sym typeface="等线"/>
              </a:rPr>
              <a:t>大事件</a:t>
            </a:r>
            <a:endParaRPr lang="zh-CN" altLang="en-US" sz="3600" b="1" spc="-150" dirty="0">
              <a:solidFill>
                <a:srgbClr val="FFFFFF"/>
              </a:solidFill>
              <a:latin typeface="微软雅黑" panose="020B0503020204020204" pitchFamily="34" charset="-122"/>
              <a:ea typeface="微软雅黑" panose="020B0503020204020204" pitchFamily="34" charset="-122"/>
              <a:cs typeface="+mn-cs"/>
              <a:sym typeface="等线"/>
            </a:endParaRPr>
          </a:p>
        </p:txBody>
      </p:sp>
      <p:sp>
        <p:nvSpPr>
          <p:cNvPr id="5" name="Freeform 40217"/>
          <p:cNvSpPr/>
          <p:nvPr/>
        </p:nvSpPr>
        <p:spPr bwMode="auto">
          <a:xfrm>
            <a:off x="9000509" y="2951937"/>
            <a:ext cx="2662238" cy="2714625"/>
          </a:xfrm>
          <a:custGeom>
            <a:avLst/>
            <a:gdLst>
              <a:gd name="T0" fmla="*/ 269 w 1121"/>
              <a:gd name="T1" fmla="*/ 1000 h 1143"/>
              <a:gd name="T2" fmla="*/ 978 w 1121"/>
              <a:gd name="T3" fmla="*/ 810 h 1143"/>
              <a:gd name="T4" fmla="*/ 788 w 1121"/>
              <a:gd name="T5" fmla="*/ 101 h 1143"/>
              <a:gd name="T6" fmla="*/ 245 w 1121"/>
              <a:gd name="T7" fmla="*/ 116 h 1143"/>
              <a:gd name="T8" fmla="*/ 245 w 1121"/>
              <a:gd name="T9" fmla="*/ 116 h 1143"/>
              <a:gd name="T10" fmla="*/ 10 w 1121"/>
              <a:gd name="T11" fmla="*/ 252 h 1143"/>
              <a:gd name="T12" fmla="*/ 10 w 1121"/>
              <a:gd name="T13" fmla="*/ 522 h 1143"/>
              <a:gd name="T14" fmla="*/ 10 w 1121"/>
              <a:gd name="T15" fmla="*/ 522 h 1143"/>
              <a:gd name="T16" fmla="*/ 269 w 1121"/>
              <a:gd name="T17" fmla="*/ 1000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1" h="1143">
                <a:moveTo>
                  <a:pt x="269" y="1000"/>
                </a:moveTo>
                <a:cubicBezTo>
                  <a:pt x="517" y="1143"/>
                  <a:pt x="834" y="1058"/>
                  <a:pt x="978" y="810"/>
                </a:cubicBezTo>
                <a:cubicBezTo>
                  <a:pt x="1121" y="562"/>
                  <a:pt x="1036" y="245"/>
                  <a:pt x="788" y="101"/>
                </a:cubicBezTo>
                <a:cubicBezTo>
                  <a:pt x="613" y="0"/>
                  <a:pt x="403" y="13"/>
                  <a:pt x="245" y="116"/>
                </a:cubicBezTo>
                <a:cubicBezTo>
                  <a:pt x="245" y="116"/>
                  <a:pt x="245" y="116"/>
                  <a:pt x="245" y="116"/>
                </a:cubicBezTo>
                <a:cubicBezTo>
                  <a:pt x="10" y="252"/>
                  <a:pt x="10" y="252"/>
                  <a:pt x="10" y="252"/>
                </a:cubicBezTo>
                <a:cubicBezTo>
                  <a:pt x="10" y="522"/>
                  <a:pt x="10" y="522"/>
                  <a:pt x="10" y="522"/>
                </a:cubicBezTo>
                <a:cubicBezTo>
                  <a:pt x="10" y="522"/>
                  <a:pt x="10" y="522"/>
                  <a:pt x="10" y="522"/>
                </a:cubicBezTo>
                <a:cubicBezTo>
                  <a:pt x="0" y="711"/>
                  <a:pt x="94" y="899"/>
                  <a:pt x="269" y="1000"/>
                </a:cubicBezTo>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p>
        </p:txBody>
      </p:sp>
      <p:sp>
        <p:nvSpPr>
          <p:cNvPr id="6" name="Freeform 40218"/>
          <p:cNvSpPr/>
          <p:nvPr/>
        </p:nvSpPr>
        <p:spPr bwMode="auto">
          <a:xfrm>
            <a:off x="6336684" y="2894152"/>
            <a:ext cx="2663825" cy="2714625"/>
          </a:xfrm>
          <a:custGeom>
            <a:avLst/>
            <a:gdLst>
              <a:gd name="T0" fmla="*/ 333 w 1121"/>
              <a:gd name="T1" fmla="*/ 101 h 1143"/>
              <a:gd name="T2" fmla="*/ 143 w 1121"/>
              <a:gd name="T3" fmla="*/ 810 h 1143"/>
              <a:gd name="T4" fmla="*/ 852 w 1121"/>
              <a:gd name="T5" fmla="*/ 1000 h 1143"/>
              <a:gd name="T6" fmla="*/ 1111 w 1121"/>
              <a:gd name="T7" fmla="*/ 522 h 1143"/>
              <a:gd name="T8" fmla="*/ 1111 w 1121"/>
              <a:gd name="T9" fmla="*/ 522 h 1143"/>
              <a:gd name="T10" fmla="*/ 1111 w 1121"/>
              <a:gd name="T11" fmla="*/ 252 h 1143"/>
              <a:gd name="T12" fmla="*/ 876 w 1121"/>
              <a:gd name="T13" fmla="*/ 116 h 1143"/>
              <a:gd name="T14" fmla="*/ 876 w 1121"/>
              <a:gd name="T15" fmla="*/ 116 h 1143"/>
              <a:gd name="T16" fmla="*/ 333 w 1121"/>
              <a:gd name="T17" fmla="*/ 101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1" h="1143">
                <a:moveTo>
                  <a:pt x="333" y="101"/>
                </a:moveTo>
                <a:cubicBezTo>
                  <a:pt x="85" y="245"/>
                  <a:pt x="0" y="562"/>
                  <a:pt x="143" y="810"/>
                </a:cubicBezTo>
                <a:cubicBezTo>
                  <a:pt x="287" y="1058"/>
                  <a:pt x="604" y="1143"/>
                  <a:pt x="852" y="1000"/>
                </a:cubicBezTo>
                <a:cubicBezTo>
                  <a:pt x="1027" y="899"/>
                  <a:pt x="1121" y="711"/>
                  <a:pt x="1111" y="522"/>
                </a:cubicBezTo>
                <a:cubicBezTo>
                  <a:pt x="1111" y="522"/>
                  <a:pt x="1111" y="522"/>
                  <a:pt x="1111" y="522"/>
                </a:cubicBezTo>
                <a:cubicBezTo>
                  <a:pt x="1111" y="252"/>
                  <a:pt x="1111" y="252"/>
                  <a:pt x="1111" y="252"/>
                </a:cubicBezTo>
                <a:cubicBezTo>
                  <a:pt x="876" y="116"/>
                  <a:pt x="876" y="116"/>
                  <a:pt x="876" y="116"/>
                </a:cubicBezTo>
                <a:cubicBezTo>
                  <a:pt x="876" y="116"/>
                  <a:pt x="876" y="116"/>
                  <a:pt x="876" y="116"/>
                </a:cubicBezTo>
                <a:cubicBezTo>
                  <a:pt x="718" y="13"/>
                  <a:pt x="508" y="0"/>
                  <a:pt x="333" y="101"/>
                </a:cubicBezTo>
              </a:path>
            </a:pathLst>
          </a:custGeom>
          <a:solidFill>
            <a:srgbClr val="2AA1DC"/>
          </a:solidFill>
          <a:ln>
            <a:noFill/>
          </a:ln>
        </p:spPr>
        <p:txBody>
          <a:bodyPr vert="horz" wrap="square" lIns="91440" tIns="45720" rIns="91440" bIns="45720" numCol="1" anchor="t" anchorCtr="0" compatLnSpc="1"/>
          <a:lstStyle/>
          <a:p>
            <a:endParaRPr lang="zh-CN" altLang="en-US"/>
          </a:p>
        </p:txBody>
      </p:sp>
      <p:sp>
        <p:nvSpPr>
          <p:cNvPr id="8" name="Freeform 40219"/>
          <p:cNvSpPr/>
          <p:nvPr/>
        </p:nvSpPr>
        <p:spPr bwMode="auto">
          <a:xfrm>
            <a:off x="7806709" y="819924"/>
            <a:ext cx="2465388" cy="2657475"/>
          </a:xfrm>
          <a:custGeom>
            <a:avLst/>
            <a:gdLst>
              <a:gd name="T0" fmla="*/ 1038 w 1038"/>
              <a:gd name="T1" fmla="*/ 519 h 1118"/>
              <a:gd name="T2" fmla="*/ 519 w 1038"/>
              <a:gd name="T3" fmla="*/ 0 h 1118"/>
              <a:gd name="T4" fmla="*/ 0 w 1038"/>
              <a:gd name="T5" fmla="*/ 519 h 1118"/>
              <a:gd name="T6" fmla="*/ 284 w 1038"/>
              <a:gd name="T7" fmla="*/ 982 h 1118"/>
              <a:gd name="T8" fmla="*/ 284 w 1038"/>
              <a:gd name="T9" fmla="*/ 982 h 1118"/>
              <a:gd name="T10" fmla="*/ 519 w 1038"/>
              <a:gd name="T11" fmla="*/ 1118 h 1118"/>
              <a:gd name="T12" fmla="*/ 754 w 1038"/>
              <a:gd name="T13" fmla="*/ 982 h 1118"/>
              <a:gd name="T14" fmla="*/ 754 w 1038"/>
              <a:gd name="T15" fmla="*/ 982 h 1118"/>
              <a:gd name="T16" fmla="*/ 1038 w 1038"/>
              <a:gd name="T17" fmla="*/ 519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8" h="1118">
                <a:moveTo>
                  <a:pt x="1038" y="519"/>
                </a:moveTo>
                <a:cubicBezTo>
                  <a:pt x="1038" y="233"/>
                  <a:pt x="806" y="0"/>
                  <a:pt x="519" y="0"/>
                </a:cubicBezTo>
                <a:cubicBezTo>
                  <a:pt x="232" y="0"/>
                  <a:pt x="0" y="233"/>
                  <a:pt x="0" y="519"/>
                </a:cubicBezTo>
                <a:cubicBezTo>
                  <a:pt x="0" y="721"/>
                  <a:pt x="116" y="896"/>
                  <a:pt x="284" y="982"/>
                </a:cubicBezTo>
                <a:cubicBezTo>
                  <a:pt x="284" y="982"/>
                  <a:pt x="284" y="982"/>
                  <a:pt x="284" y="982"/>
                </a:cubicBezTo>
                <a:cubicBezTo>
                  <a:pt x="519" y="1118"/>
                  <a:pt x="519" y="1118"/>
                  <a:pt x="519" y="1118"/>
                </a:cubicBezTo>
                <a:cubicBezTo>
                  <a:pt x="754" y="982"/>
                  <a:pt x="754" y="982"/>
                  <a:pt x="754" y="982"/>
                </a:cubicBezTo>
                <a:cubicBezTo>
                  <a:pt x="754" y="982"/>
                  <a:pt x="754" y="982"/>
                  <a:pt x="754" y="982"/>
                </a:cubicBezTo>
                <a:cubicBezTo>
                  <a:pt x="922" y="896"/>
                  <a:pt x="1038" y="721"/>
                  <a:pt x="1038" y="519"/>
                </a:cubicBezTo>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9" name="文本框 8"/>
          <p:cNvSpPr txBox="1"/>
          <p:nvPr/>
        </p:nvSpPr>
        <p:spPr>
          <a:xfrm>
            <a:off x="746145" y="1070876"/>
            <a:ext cx="6247765" cy="5354320"/>
          </a:xfrm>
          <a:prstGeom prst="rect">
            <a:avLst/>
          </a:prstGeom>
          <a:noFill/>
        </p:spPr>
        <p:txBody>
          <a:bodyPr wrap="square" rtlCol="0">
            <a:spAutoFit/>
          </a:bodyPr>
          <a:lstStyle/>
          <a:p>
            <a:endParaRPr lang="en-US" altLang="zh-CN" b="1" dirty="0">
              <a:solidFill>
                <a:srgbClr val="FFFFFF"/>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a:p>
            <a:r>
              <a:rPr lang="en-US" altLang="zh-CN" b="1" dirty="0">
                <a:solidFill>
                  <a:srgbClr val="FFFFFF"/>
                </a:solidFill>
                <a:effectLst/>
                <a:latin typeface="微软雅黑" panose="020B0503020204020204" charset="-122"/>
                <a:ea typeface="微软雅黑" panose="020B0503020204020204" charset="-122"/>
              </a:rPr>
              <a:t>2016.4 .</a:t>
            </a:r>
            <a:r>
              <a:rPr lang="en-US" altLang="zh-CN" b="1" dirty="0" smtClean="0">
                <a:solidFill>
                  <a:srgbClr val="FFFFFF"/>
                </a:solidFill>
                <a:effectLst/>
                <a:latin typeface="微软雅黑" panose="020B0503020204020204" charset="-122"/>
                <a:ea typeface="微软雅黑" panose="020B0503020204020204" charset="-122"/>
              </a:rPr>
              <a:t>18-5.12    </a:t>
            </a:r>
            <a:r>
              <a:rPr lang="en-US" altLang="zh-CN" b="1" dirty="0">
                <a:solidFill>
                  <a:srgbClr val="FFFFFF"/>
                </a:solidFill>
                <a:effectLst/>
                <a:latin typeface="微软雅黑" panose="020B0503020204020204" charset="-122"/>
                <a:ea typeface="微软雅黑" panose="020B0503020204020204" charset="-122"/>
              </a:rPr>
              <a:t>Hack the Pentagon</a:t>
            </a:r>
          </a:p>
          <a:p>
            <a:endParaRPr lang="en-US" altLang="zh-CN" b="1" dirty="0">
              <a:solidFill>
                <a:srgbClr val="FFFFFF"/>
              </a:solidFill>
              <a:effectLst/>
              <a:latin typeface="微软雅黑" panose="020B0503020204020204" charset="-122"/>
              <a:ea typeface="微软雅黑" panose="020B0503020204020204" charset="-122"/>
            </a:endParaRPr>
          </a:p>
          <a:p>
            <a:r>
              <a:rPr lang="en-US" altLang="zh-CN" b="1" dirty="0">
                <a:solidFill>
                  <a:srgbClr val="FFFFFF"/>
                </a:solidFill>
                <a:effectLst/>
                <a:latin typeface="微软雅黑" panose="020B0503020204020204" charset="-122"/>
                <a:ea typeface="微软雅黑" panose="020B0503020204020204" charset="-122"/>
                <a:sym typeface="+mn-ea"/>
              </a:rPr>
              <a:t>                             </a:t>
            </a:r>
            <a:r>
              <a:rPr lang="en-US" altLang="zh-CN" b="1" dirty="0" smtClean="0">
                <a:solidFill>
                  <a:srgbClr val="FFFFFF"/>
                </a:solidFill>
                <a:effectLst/>
                <a:latin typeface="微软雅黑" panose="020B0503020204020204" charset="-122"/>
                <a:ea typeface="微软雅黑" panose="020B0503020204020204" charset="-122"/>
                <a:sym typeface="+mn-ea"/>
              </a:rPr>
              <a:t> </a:t>
            </a:r>
            <a:r>
              <a:rPr lang="zh-CN" altLang="en-US" b="1" dirty="0">
                <a:solidFill>
                  <a:srgbClr val="FFFFFF"/>
                </a:solidFill>
                <a:effectLst/>
                <a:latin typeface="微软雅黑" panose="020B0503020204020204" charset="-122"/>
                <a:ea typeface="微软雅黑" panose="020B0503020204020204" charset="-122"/>
                <a:sym typeface="+mn-ea"/>
              </a:rPr>
              <a:t>参与人数   </a:t>
            </a:r>
            <a:r>
              <a:rPr lang="en-US" altLang="zh-CN" b="1" dirty="0">
                <a:solidFill>
                  <a:srgbClr val="FFFFFF"/>
                </a:solidFill>
                <a:effectLst/>
                <a:latin typeface="微软雅黑" panose="020B0503020204020204" charset="-122"/>
                <a:ea typeface="微软雅黑" panose="020B0503020204020204" charset="-122"/>
                <a:sym typeface="+mn-ea"/>
              </a:rPr>
              <a:t>1400名</a:t>
            </a:r>
          </a:p>
          <a:p>
            <a:r>
              <a:rPr lang="en-US" altLang="zh-CN" b="1" dirty="0">
                <a:solidFill>
                  <a:srgbClr val="FFFFFF"/>
                </a:solidFill>
                <a:effectLst/>
                <a:latin typeface="微软雅黑" panose="020B0503020204020204" charset="-122"/>
                <a:ea typeface="微软雅黑" panose="020B0503020204020204" charset="-122"/>
                <a:sym typeface="+mn-ea"/>
              </a:rPr>
              <a:t>                             </a:t>
            </a:r>
            <a:r>
              <a:rPr lang="en-US" altLang="zh-CN" b="1" dirty="0" smtClean="0">
                <a:solidFill>
                  <a:srgbClr val="FFFFFF"/>
                </a:solidFill>
                <a:effectLst/>
                <a:latin typeface="微软雅黑" panose="020B0503020204020204" charset="-122"/>
                <a:ea typeface="微软雅黑" panose="020B0503020204020204" charset="-122"/>
                <a:sym typeface="+mn-ea"/>
              </a:rPr>
              <a:t> </a:t>
            </a:r>
            <a:r>
              <a:rPr lang="zh-CN" altLang="en-US" b="1" dirty="0">
                <a:solidFill>
                  <a:srgbClr val="FFFFFF"/>
                </a:solidFill>
                <a:effectLst/>
                <a:latin typeface="微软雅黑" panose="020B0503020204020204" charset="-122"/>
                <a:ea typeface="微软雅黑" panose="020B0503020204020204" charset="-122"/>
                <a:sym typeface="+mn-ea"/>
              </a:rPr>
              <a:t>有效漏洞   138个</a:t>
            </a:r>
          </a:p>
          <a:p>
            <a:r>
              <a:rPr lang="zh-CN" altLang="en-US" b="1" dirty="0">
                <a:solidFill>
                  <a:srgbClr val="FFFFFF"/>
                </a:solidFill>
                <a:effectLst/>
                <a:latin typeface="微软雅黑" panose="020B0503020204020204" charset="-122"/>
                <a:ea typeface="微软雅黑" panose="020B0503020204020204" charset="-122"/>
                <a:sym typeface="+mn-ea"/>
              </a:rPr>
              <a:t>                             </a:t>
            </a:r>
            <a:r>
              <a:rPr lang="zh-CN" altLang="en-US" b="1" dirty="0" smtClean="0">
                <a:solidFill>
                  <a:srgbClr val="FFFFFF"/>
                </a:solidFill>
                <a:effectLst/>
                <a:latin typeface="微软雅黑" panose="020B0503020204020204" charset="-122"/>
                <a:ea typeface="微软雅黑" panose="020B0503020204020204" charset="-122"/>
                <a:sym typeface="+mn-ea"/>
              </a:rPr>
              <a:t> </a:t>
            </a:r>
            <a:r>
              <a:rPr lang="zh-CN" altLang="en-US" b="1" dirty="0">
                <a:solidFill>
                  <a:srgbClr val="FFFFFF"/>
                </a:solidFill>
                <a:effectLst/>
                <a:latin typeface="微软雅黑" panose="020B0503020204020204" charset="-122"/>
                <a:ea typeface="微软雅黑" panose="020B0503020204020204" charset="-122"/>
                <a:sym typeface="+mn-ea"/>
              </a:rPr>
              <a:t>发放奖金   </a:t>
            </a:r>
            <a:r>
              <a:rPr b="1" dirty="0">
                <a:solidFill>
                  <a:srgbClr val="FFFFFF"/>
                </a:solidFill>
                <a:effectLst/>
                <a:latin typeface="微软雅黑" panose="020B0503020204020204" charset="-122"/>
                <a:ea typeface="微软雅黑" panose="020B0503020204020204" charset="-122"/>
              </a:rPr>
              <a:t>7.12万美元</a:t>
            </a:r>
            <a:endParaRPr lang="en-US" altLang="zh-CN" b="1" dirty="0">
              <a:solidFill>
                <a:srgbClr val="FFFFFF"/>
              </a:solidFill>
              <a:effectLst/>
              <a:latin typeface="微软雅黑" panose="020B0503020204020204" charset="-122"/>
              <a:ea typeface="微软雅黑" panose="020B0503020204020204" charset="-122"/>
            </a:endParaRPr>
          </a:p>
          <a:p>
            <a:endParaRPr lang="en-US" altLang="zh-CN" b="1" dirty="0">
              <a:solidFill>
                <a:srgbClr val="FFFFFF"/>
              </a:solidFill>
              <a:effectLst/>
              <a:latin typeface="微软雅黑" panose="020B0503020204020204" charset="-122"/>
              <a:ea typeface="微软雅黑" panose="020B0503020204020204" charset="-122"/>
            </a:endParaRPr>
          </a:p>
          <a:p>
            <a:r>
              <a:rPr lang="en-US" altLang="zh-CN" b="1" dirty="0">
                <a:solidFill>
                  <a:srgbClr val="FFFFFF"/>
                </a:solidFill>
                <a:effectLst/>
                <a:latin typeface="微软雅黑" panose="020B0503020204020204" charset="-122"/>
                <a:ea typeface="微软雅黑" panose="020B0503020204020204" charset="-122"/>
              </a:rPr>
              <a:t>2016.11.30-12.21  </a:t>
            </a:r>
            <a:r>
              <a:rPr lang="en-US" altLang="zh-CN" b="1" dirty="0" smtClean="0">
                <a:solidFill>
                  <a:srgbClr val="FFFFFF"/>
                </a:solidFill>
                <a:effectLst/>
                <a:latin typeface="微软雅黑" panose="020B0503020204020204" charset="-122"/>
                <a:ea typeface="微软雅黑" panose="020B0503020204020204" charset="-122"/>
              </a:rPr>
              <a:t>Hack </a:t>
            </a:r>
            <a:r>
              <a:rPr lang="en-US" altLang="zh-CN" b="1" dirty="0">
                <a:solidFill>
                  <a:srgbClr val="FFFFFF"/>
                </a:solidFill>
                <a:effectLst/>
                <a:latin typeface="微软雅黑" panose="020B0503020204020204" charset="-122"/>
                <a:ea typeface="微软雅黑" panose="020B0503020204020204" charset="-122"/>
              </a:rPr>
              <a:t>the Army  </a:t>
            </a:r>
          </a:p>
          <a:p>
            <a:endParaRPr lang="en-US" altLang="zh-CN" b="1" dirty="0">
              <a:solidFill>
                <a:srgbClr val="FFFFFF"/>
              </a:solidFill>
              <a:effectLst/>
              <a:latin typeface="微软雅黑" panose="020B0503020204020204" charset="-122"/>
              <a:ea typeface="微软雅黑" panose="020B0503020204020204" charset="-122"/>
            </a:endParaRPr>
          </a:p>
          <a:p>
            <a:r>
              <a:rPr lang="en-US" altLang="zh-CN" b="1" dirty="0">
                <a:solidFill>
                  <a:srgbClr val="FFFFFF"/>
                </a:solidFill>
                <a:effectLst/>
                <a:latin typeface="微软雅黑" panose="020B0503020204020204" charset="-122"/>
                <a:ea typeface="微软雅黑" panose="020B0503020204020204" charset="-122"/>
              </a:rPr>
              <a:t>                            </a:t>
            </a:r>
            <a:r>
              <a:rPr lang="en-US" altLang="zh-CN" b="1" dirty="0" smtClean="0">
                <a:solidFill>
                  <a:srgbClr val="FFFFFF"/>
                </a:solidFill>
                <a:effectLst/>
                <a:latin typeface="微软雅黑" panose="020B0503020204020204" charset="-122"/>
                <a:ea typeface="微软雅黑" panose="020B0503020204020204" charset="-122"/>
              </a:rPr>
              <a:t>   </a:t>
            </a:r>
            <a:r>
              <a:rPr lang="zh-CN" altLang="en-US" b="1" dirty="0">
                <a:solidFill>
                  <a:srgbClr val="FFFFFF"/>
                </a:solidFill>
                <a:effectLst/>
                <a:latin typeface="微软雅黑" panose="020B0503020204020204" charset="-122"/>
                <a:ea typeface="微软雅黑" panose="020B0503020204020204" charset="-122"/>
              </a:rPr>
              <a:t>参与人数   500</a:t>
            </a:r>
            <a:r>
              <a:rPr lang="en-US" altLang="zh-CN" b="1" dirty="0">
                <a:solidFill>
                  <a:srgbClr val="FFFFFF"/>
                </a:solidFill>
                <a:effectLst/>
                <a:latin typeface="微软雅黑" panose="020B0503020204020204" charset="-122"/>
                <a:ea typeface="微软雅黑" panose="020B0503020204020204" charset="-122"/>
              </a:rPr>
              <a:t>+</a:t>
            </a:r>
            <a:r>
              <a:rPr lang="zh-CN" altLang="en-US" b="1" dirty="0">
                <a:solidFill>
                  <a:srgbClr val="FFFFFF"/>
                </a:solidFill>
                <a:effectLst/>
                <a:latin typeface="微软雅黑" panose="020B0503020204020204" charset="-122"/>
                <a:ea typeface="微软雅黑" panose="020B0503020204020204" charset="-122"/>
              </a:rPr>
              <a:t>名</a:t>
            </a:r>
          </a:p>
          <a:p>
            <a:r>
              <a:rPr lang="en-US" altLang="zh-CN" b="1" dirty="0">
                <a:solidFill>
                  <a:srgbClr val="FFFFFF"/>
                </a:solidFill>
                <a:effectLst/>
                <a:latin typeface="微软雅黑" panose="020B0503020204020204" charset="-122"/>
                <a:ea typeface="微软雅黑" panose="020B0503020204020204" charset="-122"/>
              </a:rPr>
              <a:t>                            </a:t>
            </a:r>
            <a:r>
              <a:rPr lang="en-US" altLang="zh-CN" b="1" dirty="0" smtClean="0">
                <a:solidFill>
                  <a:srgbClr val="FFFFFF"/>
                </a:solidFill>
                <a:effectLst/>
                <a:latin typeface="微软雅黑" panose="020B0503020204020204" charset="-122"/>
                <a:ea typeface="微软雅黑" panose="020B0503020204020204" charset="-122"/>
              </a:rPr>
              <a:t>   </a:t>
            </a:r>
            <a:r>
              <a:rPr lang="zh-CN" altLang="en-US" b="1" dirty="0">
                <a:solidFill>
                  <a:srgbClr val="FFFFFF"/>
                </a:solidFill>
                <a:effectLst/>
                <a:latin typeface="微软雅黑" panose="020B0503020204020204" charset="-122"/>
                <a:ea typeface="微软雅黑" panose="020B0503020204020204" charset="-122"/>
              </a:rPr>
              <a:t>有效漏洞   118个</a:t>
            </a:r>
          </a:p>
          <a:p>
            <a:r>
              <a:rPr lang="zh-CN" altLang="en-US" b="1" dirty="0">
                <a:solidFill>
                  <a:srgbClr val="FFFFFF"/>
                </a:solidFill>
                <a:effectLst/>
                <a:latin typeface="微软雅黑" panose="020B0503020204020204" charset="-122"/>
                <a:ea typeface="微软雅黑" panose="020B0503020204020204" charset="-122"/>
              </a:rPr>
              <a:t>                             </a:t>
            </a:r>
            <a:r>
              <a:rPr lang="zh-CN" altLang="en-US" b="1" dirty="0" smtClean="0">
                <a:solidFill>
                  <a:srgbClr val="FFFFFF"/>
                </a:solidFill>
                <a:effectLst/>
                <a:latin typeface="微软雅黑" panose="020B0503020204020204" charset="-122"/>
                <a:ea typeface="微软雅黑" panose="020B0503020204020204" charset="-122"/>
              </a:rPr>
              <a:t>  </a:t>
            </a:r>
            <a:r>
              <a:rPr lang="zh-CN" altLang="en-US" b="1" dirty="0">
                <a:solidFill>
                  <a:srgbClr val="FFFFFF"/>
                </a:solidFill>
                <a:effectLst/>
                <a:latin typeface="微软雅黑" panose="020B0503020204020204" charset="-122"/>
                <a:ea typeface="微软雅黑" panose="020B0503020204020204" charset="-122"/>
              </a:rPr>
              <a:t>发放奖金   10万</a:t>
            </a:r>
            <a:r>
              <a:rPr lang="en-US" altLang="zh-CN" b="1" dirty="0">
                <a:solidFill>
                  <a:srgbClr val="FFFFFF"/>
                </a:solidFill>
                <a:effectLst/>
                <a:latin typeface="微软雅黑" panose="020B0503020204020204" charset="-122"/>
                <a:ea typeface="微软雅黑" panose="020B0503020204020204" charset="-122"/>
                <a:sym typeface="+mn-ea"/>
              </a:rPr>
              <a:t>+</a:t>
            </a:r>
            <a:r>
              <a:rPr lang="zh-CN" altLang="en-US" b="1" dirty="0">
                <a:solidFill>
                  <a:srgbClr val="FFFFFF"/>
                </a:solidFill>
                <a:effectLst/>
                <a:latin typeface="微软雅黑" panose="020B0503020204020204" charset="-122"/>
                <a:ea typeface="微软雅黑" panose="020B0503020204020204" charset="-122"/>
              </a:rPr>
              <a:t>美元</a:t>
            </a:r>
          </a:p>
          <a:p>
            <a:endParaRPr lang="zh-CN" altLang="en-US" b="1" dirty="0">
              <a:solidFill>
                <a:srgbClr val="FFFFFF"/>
              </a:solidFill>
              <a:effectLst/>
              <a:latin typeface="微软雅黑" panose="020B0503020204020204" charset="-122"/>
              <a:ea typeface="微软雅黑" panose="020B0503020204020204" charset="-122"/>
            </a:endParaRPr>
          </a:p>
          <a:p>
            <a:r>
              <a:rPr lang="en-US" altLang="zh-CN" b="1" dirty="0" smtClean="0">
                <a:solidFill>
                  <a:srgbClr val="FFFFFF"/>
                </a:solidFill>
                <a:effectLst/>
                <a:latin typeface="微软雅黑" panose="020B0503020204020204" charset="-122"/>
                <a:ea typeface="微软雅黑" panose="020B0503020204020204" charset="-122"/>
              </a:rPr>
              <a:t>2017.5.30-6.23    </a:t>
            </a:r>
            <a:r>
              <a:rPr lang="en-US" altLang="zh-CN" b="1" dirty="0">
                <a:solidFill>
                  <a:srgbClr val="FFFFFF"/>
                </a:solidFill>
                <a:effectLst/>
                <a:latin typeface="微软雅黑" panose="020B0503020204020204" charset="-122"/>
                <a:ea typeface="微软雅黑" panose="020B0503020204020204" charset="-122"/>
              </a:rPr>
              <a:t>Hack the Air Force</a:t>
            </a:r>
          </a:p>
          <a:p>
            <a:endParaRPr lang="en-US" altLang="zh-CN" b="1" dirty="0">
              <a:solidFill>
                <a:srgbClr val="FFFFFF"/>
              </a:solidFill>
              <a:effectLst/>
              <a:latin typeface="微软雅黑" panose="020B0503020204020204" charset="-122"/>
              <a:ea typeface="微软雅黑" panose="020B0503020204020204" charset="-122"/>
            </a:endParaRPr>
          </a:p>
          <a:p>
            <a:r>
              <a:rPr lang="en-US" altLang="zh-CN" b="1" dirty="0">
                <a:solidFill>
                  <a:srgbClr val="FFFFFF"/>
                </a:solidFill>
                <a:effectLst/>
                <a:latin typeface="微软雅黑" panose="020B0503020204020204" charset="-122"/>
                <a:ea typeface="微软雅黑" panose="020B0503020204020204" charset="-122"/>
                <a:sym typeface="+mn-ea"/>
              </a:rPr>
              <a:t>                             </a:t>
            </a:r>
            <a:r>
              <a:rPr lang="zh-CN" altLang="en-US" b="1" dirty="0" smtClean="0">
                <a:solidFill>
                  <a:srgbClr val="FFFFFF"/>
                </a:solidFill>
                <a:effectLst/>
                <a:latin typeface="微软雅黑" panose="020B0503020204020204" charset="-122"/>
                <a:ea typeface="微软雅黑" panose="020B0503020204020204" charset="-122"/>
                <a:sym typeface="+mn-ea"/>
              </a:rPr>
              <a:t>参与</a:t>
            </a:r>
            <a:r>
              <a:rPr lang="zh-CN" altLang="en-US" b="1" dirty="0">
                <a:solidFill>
                  <a:srgbClr val="FFFFFF"/>
                </a:solidFill>
                <a:effectLst/>
                <a:latin typeface="微软雅黑" panose="020B0503020204020204" charset="-122"/>
                <a:ea typeface="微软雅黑" panose="020B0503020204020204" charset="-122"/>
                <a:sym typeface="+mn-ea"/>
              </a:rPr>
              <a:t>人数   </a:t>
            </a:r>
            <a:r>
              <a:rPr b="1" dirty="0">
                <a:solidFill>
                  <a:srgbClr val="FFFFFF"/>
                </a:solidFill>
                <a:effectLst/>
                <a:latin typeface="微软雅黑" panose="020B0503020204020204" charset="-122"/>
                <a:ea typeface="微软雅黑" panose="020B0503020204020204" charset="-122"/>
                <a:sym typeface="+mn-ea"/>
              </a:rPr>
              <a:t>272</a:t>
            </a:r>
            <a:r>
              <a:rPr lang="zh-CN" altLang="en-US" b="1" dirty="0">
                <a:solidFill>
                  <a:srgbClr val="FFFFFF"/>
                </a:solidFill>
                <a:effectLst/>
                <a:latin typeface="微软雅黑" panose="020B0503020204020204" charset="-122"/>
                <a:ea typeface="微软雅黑" panose="020B0503020204020204" charset="-122"/>
                <a:sym typeface="+mn-ea"/>
              </a:rPr>
              <a:t>名</a:t>
            </a:r>
            <a:r>
              <a:rPr lang="zh-CN" altLang="en-US" b="1" dirty="0" smtClean="0">
                <a:solidFill>
                  <a:srgbClr val="FFFFFF"/>
                </a:solidFill>
                <a:effectLst/>
                <a:latin typeface="微软雅黑" panose="020B0503020204020204" charset="-122"/>
                <a:ea typeface="微软雅黑" panose="020B0503020204020204" charset="-122"/>
                <a:sym typeface="+mn-ea"/>
              </a:rPr>
              <a:t>（</a:t>
            </a:r>
            <a:r>
              <a:rPr lang="en-US" altLang="zh-CN" b="1" dirty="0" smtClean="0">
                <a:solidFill>
                  <a:srgbClr val="FFFFFF"/>
                </a:solidFill>
                <a:effectLst/>
                <a:latin typeface="微软雅黑" panose="020B0503020204020204" charset="-122"/>
                <a:ea typeface="微软雅黑" panose="020B0503020204020204" charset="-122"/>
                <a:sym typeface="+mn-ea"/>
              </a:rPr>
              <a:t>33</a:t>
            </a:r>
            <a:r>
              <a:rPr lang="zh-CN" altLang="en-US" b="1" dirty="0">
                <a:solidFill>
                  <a:srgbClr val="FFFFFF"/>
                </a:solidFill>
                <a:effectLst/>
                <a:latin typeface="微软雅黑" panose="020B0503020204020204" charset="-122"/>
                <a:ea typeface="微软雅黑" panose="020B0503020204020204" charset="-122"/>
                <a:sym typeface="+mn-ea"/>
              </a:rPr>
              <a:t>名外籍）</a:t>
            </a:r>
          </a:p>
          <a:p>
            <a:r>
              <a:rPr lang="zh-CN" altLang="en-US" b="1" dirty="0" smtClean="0">
                <a:solidFill>
                  <a:srgbClr val="FFFFFF"/>
                </a:solidFill>
                <a:effectLst/>
                <a:latin typeface="微软雅黑" panose="020B0503020204020204" charset="-122"/>
                <a:ea typeface="微软雅黑" panose="020B0503020204020204" charset="-122"/>
                <a:sym typeface="+mn-ea"/>
              </a:rPr>
              <a:t>                             有效</a:t>
            </a:r>
            <a:r>
              <a:rPr lang="zh-CN" altLang="en-US" b="1" dirty="0">
                <a:solidFill>
                  <a:srgbClr val="FFFFFF"/>
                </a:solidFill>
                <a:effectLst/>
                <a:latin typeface="微软雅黑" panose="020B0503020204020204" charset="-122"/>
                <a:ea typeface="微软雅黑" panose="020B0503020204020204" charset="-122"/>
                <a:sym typeface="+mn-ea"/>
              </a:rPr>
              <a:t>漏洞   207个</a:t>
            </a:r>
          </a:p>
          <a:p>
            <a:r>
              <a:rPr lang="zh-CN" altLang="en-US" b="1" dirty="0">
                <a:solidFill>
                  <a:srgbClr val="FFFFFF"/>
                </a:solidFill>
                <a:effectLst/>
                <a:latin typeface="微软雅黑" panose="020B0503020204020204" charset="-122"/>
                <a:ea typeface="微软雅黑" panose="020B0503020204020204" charset="-122"/>
                <a:sym typeface="+mn-ea"/>
              </a:rPr>
              <a:t>                             </a:t>
            </a:r>
            <a:r>
              <a:rPr lang="zh-CN" altLang="en-US" b="1" dirty="0" smtClean="0">
                <a:solidFill>
                  <a:srgbClr val="FFFFFF"/>
                </a:solidFill>
                <a:effectLst/>
                <a:latin typeface="微软雅黑" panose="020B0503020204020204" charset="-122"/>
                <a:ea typeface="微软雅黑" panose="020B0503020204020204" charset="-122"/>
                <a:sym typeface="+mn-ea"/>
              </a:rPr>
              <a:t>发放</a:t>
            </a:r>
            <a:r>
              <a:rPr lang="zh-CN" altLang="en-US" b="1" dirty="0">
                <a:solidFill>
                  <a:srgbClr val="FFFFFF"/>
                </a:solidFill>
                <a:effectLst/>
                <a:latin typeface="微软雅黑" panose="020B0503020204020204" charset="-122"/>
                <a:ea typeface="微软雅黑" panose="020B0503020204020204" charset="-122"/>
                <a:sym typeface="+mn-ea"/>
              </a:rPr>
              <a:t>奖金   </a:t>
            </a:r>
            <a:r>
              <a:rPr lang="zh-CN" altLang="en-US" b="1" dirty="0">
                <a:solidFill>
                  <a:srgbClr val="FFFFFF"/>
                </a:solidFill>
                <a:effectLst/>
                <a:latin typeface="微软雅黑" panose="020B0503020204020204" charset="-122"/>
                <a:ea typeface="微软雅黑" panose="020B0503020204020204" charset="-122"/>
              </a:rPr>
              <a:t>13.34万美元</a:t>
            </a:r>
          </a:p>
          <a:p>
            <a:endParaRPr lang="zh-CN" altLang="en-US" b="1" dirty="0">
              <a:solidFill>
                <a:srgbClr val="FFFFFF"/>
              </a:solidFill>
              <a:effectLst/>
              <a:latin typeface="微软雅黑" panose="020B0503020204020204" charset="-122"/>
              <a:ea typeface="微软雅黑" panose="020B0503020204020204" charset="-122"/>
            </a:endParaRPr>
          </a:p>
        </p:txBody>
      </p:sp>
      <p:pic>
        <p:nvPicPr>
          <p:cNvPr id="10" name="图片 9" descr="hackthepentagon透明8"/>
          <p:cNvPicPr>
            <a:picLocks noChangeAspect="1"/>
          </p:cNvPicPr>
          <p:nvPr/>
        </p:nvPicPr>
        <p:blipFill>
          <a:blip r:embed="rId3"/>
          <a:stretch>
            <a:fillRect/>
          </a:stretch>
        </p:blipFill>
        <p:spPr>
          <a:xfrm>
            <a:off x="8035308" y="1389833"/>
            <a:ext cx="2009140" cy="1174750"/>
          </a:xfrm>
          <a:prstGeom prst="rect">
            <a:avLst/>
          </a:prstGeom>
        </p:spPr>
      </p:pic>
      <p:pic>
        <p:nvPicPr>
          <p:cNvPr id="11" name="图片 10" descr="hacktheairforce 透明"/>
          <p:cNvPicPr>
            <a:picLocks noChangeAspect="1"/>
          </p:cNvPicPr>
          <p:nvPr/>
        </p:nvPicPr>
        <p:blipFill>
          <a:blip r:embed="rId4"/>
          <a:stretch>
            <a:fillRect/>
          </a:stretch>
        </p:blipFill>
        <p:spPr>
          <a:xfrm>
            <a:off x="5761373" y="2850333"/>
            <a:ext cx="4051935" cy="2701925"/>
          </a:xfrm>
          <a:prstGeom prst="rect">
            <a:avLst/>
          </a:prstGeom>
        </p:spPr>
      </p:pic>
      <p:pic>
        <p:nvPicPr>
          <p:cNvPr id="12" name="图片 11" descr="hackthearmy透明"/>
          <p:cNvPicPr>
            <a:picLocks noChangeAspect="1"/>
          </p:cNvPicPr>
          <p:nvPr/>
        </p:nvPicPr>
        <p:blipFill>
          <a:blip r:embed="rId5"/>
          <a:srcRect l="35225" t="27049" r="36095" b="28722"/>
          <a:stretch>
            <a:fillRect/>
          </a:stretch>
        </p:blipFill>
        <p:spPr>
          <a:xfrm>
            <a:off x="9206883" y="3068138"/>
            <a:ext cx="2249805" cy="2266315"/>
          </a:xfrm>
          <a:prstGeom prst="rect">
            <a:avLst/>
          </a:prstGeom>
        </p:spPr>
      </p:pic>
    </p:spTree>
    <p:extLst>
      <p:ext uri="{BB962C8B-B14F-4D97-AF65-F5344CB8AC3E}">
        <p14:creationId xmlns:p14="http://schemas.microsoft.com/office/powerpoint/2010/main" val="1830839429"/>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68579" y="1101367"/>
            <a:ext cx="11000264" cy="5632311"/>
          </a:xfrm>
          <a:prstGeom prst="rect">
            <a:avLst/>
          </a:prstGeom>
        </p:spPr>
        <p:txBody>
          <a:bodyPr wrap="square">
            <a:spAutoFit/>
          </a:bodyPr>
          <a:lstStyle/>
          <a:p>
            <a:pPr fontAlgn="base">
              <a:lnSpc>
                <a:spcPct val="150000"/>
              </a:lnSpc>
              <a:spcAft>
                <a:spcPct val="0"/>
              </a:spcAft>
              <a:defRPr/>
            </a:pPr>
            <a:r>
              <a:rPr lang="zh-CN" altLang="en-US" sz="2000" b="1" cap="small" dirty="0">
                <a:solidFill>
                  <a:srgbClr val="FF0000"/>
                </a:solidFill>
                <a:latin typeface="微软雅黑" panose="020B0503020204020204" pitchFamily="34" charset="-122"/>
                <a:ea typeface="微软雅黑" panose="020B0503020204020204" pitchFamily="34" charset="-122"/>
              </a:rPr>
              <a:t>美国</a:t>
            </a:r>
            <a:r>
              <a:rPr lang="en-US" altLang="zh-CN" sz="2000" b="1" cap="small" dirty="0">
                <a:solidFill>
                  <a:srgbClr val="FF0000"/>
                </a:solidFill>
                <a:latin typeface="微软雅黑" panose="020B0503020204020204" pitchFamily="34" charset="-122"/>
                <a:ea typeface="微软雅黑" panose="020B0503020204020204" pitchFamily="34" charset="-122"/>
              </a:rPr>
              <a:t>《</a:t>
            </a:r>
            <a:r>
              <a:rPr lang="zh-CN" altLang="en-US" sz="2000" b="1" cap="small" dirty="0">
                <a:solidFill>
                  <a:srgbClr val="FF0000"/>
                </a:solidFill>
                <a:latin typeface="微软雅黑" panose="020B0503020204020204" pitchFamily="34" charset="-122"/>
                <a:ea typeface="微软雅黑" panose="020B0503020204020204" pitchFamily="34" charset="-122"/>
              </a:rPr>
              <a:t>网络安全法案</a:t>
            </a:r>
            <a:r>
              <a:rPr lang="en-US" altLang="zh-CN" sz="2000" b="1" cap="small" dirty="0">
                <a:solidFill>
                  <a:srgbClr val="FF0000"/>
                </a:solidFill>
                <a:latin typeface="微软雅黑" panose="020B0503020204020204" pitchFamily="34" charset="-122"/>
                <a:ea typeface="微软雅黑" panose="020B0503020204020204" pitchFamily="34" charset="-122"/>
              </a:rPr>
              <a:t>》</a:t>
            </a:r>
          </a:p>
          <a:p>
            <a:pPr fontAlgn="base">
              <a:lnSpc>
                <a:spcPct val="150000"/>
              </a:lnSpc>
              <a:spcAft>
                <a:spcPct val="0"/>
              </a:spcAft>
              <a:defRPr/>
            </a:pPr>
            <a:r>
              <a:rPr lang="zh-CN" altLang="en-US" sz="2000" b="1" dirty="0" smtClean="0">
                <a:solidFill>
                  <a:prstClr val="white"/>
                </a:solidFill>
                <a:latin typeface="微软雅黑" panose="020B0503020204020204" pitchFamily="34" charset="-122"/>
                <a:ea typeface="微软雅黑" panose="020B0503020204020204" pitchFamily="34" charset="-122"/>
              </a:rPr>
              <a:t>（</a:t>
            </a:r>
            <a:r>
              <a:rPr lang="zh-CN" altLang="en-US" sz="2000" b="1" dirty="0">
                <a:solidFill>
                  <a:prstClr val="white"/>
                </a:solidFill>
                <a:latin typeface="微软雅黑" panose="020B0503020204020204" pitchFamily="34" charset="-122"/>
                <a:ea typeface="微软雅黑" panose="020B0503020204020204" pitchFamily="34" charset="-122"/>
              </a:rPr>
              <a:t>一）授权：</a:t>
            </a:r>
            <a:r>
              <a:rPr lang="en-US" altLang="zh-CN" sz="2000" b="1" dirty="0">
                <a:solidFill>
                  <a:prstClr val="white"/>
                </a:solidFill>
                <a:latin typeface="微软雅黑" panose="020B0503020204020204" pitchFamily="34" charset="-122"/>
                <a:ea typeface="微软雅黑" panose="020B0503020204020204" pitchFamily="34" charset="-122"/>
              </a:rPr>
              <a:t>701</a:t>
            </a:r>
            <a:r>
              <a:rPr lang="zh-CN" altLang="en-US" sz="2000" b="1" dirty="0">
                <a:solidFill>
                  <a:prstClr val="white"/>
                </a:solidFill>
                <a:latin typeface="微软雅黑" panose="020B0503020204020204" pitchFamily="34" charset="-122"/>
                <a:ea typeface="微软雅黑" panose="020B0503020204020204" pitchFamily="34" charset="-122"/>
              </a:rPr>
              <a:t>条  “获得第三方授权”</a:t>
            </a:r>
            <a:endParaRPr lang="en-US" altLang="zh-CN" sz="2000" b="1" dirty="0">
              <a:solidFill>
                <a:prstClr val="white"/>
              </a:solidFill>
              <a:latin typeface="微软雅黑" panose="020B0503020204020204" pitchFamily="34" charset="-122"/>
              <a:ea typeface="微软雅黑" panose="020B0503020204020204" pitchFamily="34" charset="-122"/>
            </a:endParaRPr>
          </a:p>
          <a:p>
            <a:pPr fontAlgn="base">
              <a:lnSpc>
                <a:spcPct val="150000"/>
              </a:lnSpc>
              <a:spcAft>
                <a:spcPct val="0"/>
              </a:spcAft>
              <a:defRPr/>
            </a:pPr>
            <a:r>
              <a:rPr lang="zh-CN" altLang="en-US" sz="2000" b="1" dirty="0">
                <a:solidFill>
                  <a:prstClr val="white"/>
                </a:solidFill>
                <a:latin typeface="微软雅黑" panose="020B0503020204020204" pitchFamily="34" charset="-122"/>
                <a:ea typeface="微软雅黑" panose="020B0503020204020204" pitchFamily="34" charset="-122"/>
              </a:rPr>
              <a:t>（二）合法限制：</a:t>
            </a:r>
            <a:r>
              <a:rPr lang="en-US" altLang="zh-CN" sz="2000" b="1" dirty="0">
                <a:solidFill>
                  <a:prstClr val="white"/>
                </a:solidFill>
                <a:latin typeface="微软雅黑" panose="020B0503020204020204" pitchFamily="34" charset="-122"/>
                <a:ea typeface="微软雅黑" panose="020B0503020204020204" pitchFamily="34" charset="-122"/>
              </a:rPr>
              <a:t>702</a:t>
            </a:r>
            <a:r>
              <a:rPr lang="zh-CN" altLang="en-US" sz="2000" b="1" dirty="0">
                <a:solidFill>
                  <a:prstClr val="white"/>
                </a:solidFill>
                <a:latin typeface="微软雅黑" panose="020B0503020204020204" pitchFamily="34" charset="-122"/>
                <a:ea typeface="微软雅黑" panose="020B0503020204020204" pitchFamily="34" charset="-122"/>
              </a:rPr>
              <a:t>条   </a:t>
            </a:r>
            <a:endParaRPr lang="en-US" altLang="zh-CN" sz="2000" b="1" dirty="0">
              <a:solidFill>
                <a:prstClr val="white"/>
              </a:solidFill>
              <a:latin typeface="微软雅黑" panose="020B0503020204020204" pitchFamily="34" charset="-122"/>
              <a:ea typeface="微软雅黑" panose="020B0503020204020204" pitchFamily="34" charset="-122"/>
            </a:endParaRPr>
          </a:p>
          <a:p>
            <a:pPr fontAlgn="base">
              <a:lnSpc>
                <a:spcPct val="150000"/>
              </a:lnSpc>
              <a:spcAft>
                <a:spcPct val="0"/>
              </a:spcAft>
              <a:defRPr/>
            </a:pPr>
            <a:r>
              <a:rPr lang="zh-CN" altLang="en-US" sz="2000" b="1" dirty="0">
                <a:solidFill>
                  <a:prstClr val="white"/>
                </a:solidFill>
                <a:latin typeface="微软雅黑" panose="020B0503020204020204" pitchFamily="34" charset="-122"/>
                <a:ea typeface="微软雅黑" panose="020B0503020204020204" pitchFamily="34" charset="-122"/>
              </a:rPr>
              <a:t>　　</a:t>
            </a:r>
            <a:r>
              <a:rPr lang="zh-CN" altLang="zh-CN" sz="2000" b="1" dirty="0">
                <a:solidFill>
                  <a:prstClr val="white"/>
                </a:solidFill>
                <a:latin typeface="微软雅黑" panose="020B0503020204020204" pitchFamily="34" charset="-122"/>
                <a:ea typeface="微软雅黑" panose="020B0503020204020204" pitchFamily="34" charset="-122"/>
              </a:rPr>
              <a:t>★</a:t>
            </a:r>
            <a:r>
              <a:rPr lang="zh-CN" altLang="en-US" sz="2000" b="1" dirty="0">
                <a:solidFill>
                  <a:prstClr val="white"/>
                </a:solidFill>
                <a:latin typeface="微软雅黑" panose="020B0503020204020204" pitchFamily="34" charset="-122"/>
                <a:ea typeface="微软雅黑" panose="020B0503020204020204" pitchFamily="34" charset="-122"/>
              </a:rPr>
              <a:t>披露的目的仅限于保护目标信息系统及其数据的安全；</a:t>
            </a:r>
            <a:endParaRPr lang="en-US" altLang="zh-CN" sz="2000" b="1" dirty="0">
              <a:solidFill>
                <a:prstClr val="white"/>
              </a:solidFill>
              <a:latin typeface="微软雅黑" panose="020B0503020204020204" pitchFamily="34" charset="-122"/>
              <a:ea typeface="微软雅黑" panose="020B0503020204020204" pitchFamily="34" charset="-122"/>
            </a:endParaRPr>
          </a:p>
          <a:p>
            <a:pPr fontAlgn="base">
              <a:lnSpc>
                <a:spcPct val="150000"/>
              </a:lnSpc>
              <a:spcAft>
                <a:spcPct val="0"/>
              </a:spcAft>
              <a:defRPr/>
            </a:pPr>
            <a:r>
              <a:rPr lang="zh-CN" altLang="en-US" sz="2000" b="1" dirty="0">
                <a:solidFill>
                  <a:prstClr val="white"/>
                </a:solidFill>
                <a:latin typeface="微软雅黑" panose="020B0503020204020204" pitchFamily="34" charset="-122"/>
                <a:ea typeface="微软雅黑" panose="020B0503020204020204" pitchFamily="34" charset="-122"/>
              </a:rPr>
              <a:t>　　</a:t>
            </a:r>
            <a:r>
              <a:rPr lang="zh-CN" altLang="zh-CN" sz="2000" b="1" dirty="0">
                <a:solidFill>
                  <a:prstClr val="white"/>
                </a:solidFill>
                <a:latin typeface="微软雅黑" panose="020B0503020204020204" pitchFamily="34" charset="-122"/>
                <a:ea typeface="微软雅黑" panose="020B0503020204020204" pitchFamily="34" charset="-122"/>
              </a:rPr>
              <a:t>★</a:t>
            </a:r>
            <a:r>
              <a:rPr lang="zh-CN" altLang="en-US" sz="2000" b="1" dirty="0">
                <a:solidFill>
                  <a:prstClr val="white"/>
                </a:solidFill>
                <a:latin typeface="微软雅黑" panose="020B0503020204020204" pitchFamily="34" charset="-122"/>
                <a:ea typeface="微软雅黑" panose="020B0503020204020204" pitchFamily="34" charset="-122"/>
              </a:rPr>
              <a:t>在披露相关安全威胁时确保不泄露相关数据中的个人隐私；</a:t>
            </a:r>
            <a:endParaRPr lang="en-US" altLang="zh-CN" sz="2000" b="1" dirty="0">
              <a:solidFill>
                <a:prstClr val="white"/>
              </a:solidFill>
              <a:latin typeface="微软雅黑" panose="020B0503020204020204" pitchFamily="34" charset="-122"/>
              <a:ea typeface="微软雅黑" panose="020B0503020204020204" pitchFamily="34" charset="-122"/>
            </a:endParaRPr>
          </a:p>
          <a:p>
            <a:pPr fontAlgn="base">
              <a:lnSpc>
                <a:spcPct val="150000"/>
              </a:lnSpc>
              <a:spcAft>
                <a:spcPct val="0"/>
              </a:spcAft>
              <a:defRPr/>
            </a:pPr>
            <a:r>
              <a:rPr lang="zh-CN" altLang="en-US" sz="2000" b="1" dirty="0">
                <a:solidFill>
                  <a:prstClr val="white"/>
                </a:solidFill>
                <a:latin typeface="微软雅黑" panose="020B0503020204020204" pitchFamily="34" charset="-122"/>
                <a:ea typeface="微软雅黑" panose="020B0503020204020204" pitchFamily="34" charset="-122"/>
              </a:rPr>
              <a:t>　　</a:t>
            </a:r>
            <a:r>
              <a:rPr lang="zh-CN" altLang="zh-CN" sz="2000" b="1" dirty="0">
                <a:solidFill>
                  <a:prstClr val="white"/>
                </a:solidFill>
                <a:latin typeface="微软雅黑" panose="020B0503020204020204" pitchFamily="34" charset="-122"/>
                <a:ea typeface="微软雅黑" panose="020B0503020204020204" pitchFamily="34" charset="-122"/>
              </a:rPr>
              <a:t>★</a:t>
            </a:r>
            <a:r>
              <a:rPr lang="zh-CN" altLang="en-US" sz="2000" b="1" dirty="0">
                <a:solidFill>
                  <a:prstClr val="white"/>
                </a:solidFill>
                <a:latin typeface="微软雅黑" panose="020B0503020204020204" pitchFamily="34" charset="-122"/>
                <a:ea typeface="微软雅黑" panose="020B0503020204020204" pitchFamily="34" charset="-122"/>
              </a:rPr>
              <a:t>不将待披露的威胁用于获取不正当的竞</a:t>
            </a:r>
            <a:r>
              <a:rPr lang="zh-CN" altLang="en-US" sz="2000" b="1" dirty="0" smtClean="0">
                <a:solidFill>
                  <a:prstClr val="white"/>
                </a:solidFill>
                <a:latin typeface="微软雅黑" panose="020B0503020204020204" pitchFamily="34" charset="-122"/>
                <a:ea typeface="微软雅黑" panose="020B0503020204020204" pitchFamily="34" charset="-122"/>
              </a:rPr>
              <a:t>争优势</a:t>
            </a:r>
            <a:endParaRPr lang="en-US" altLang="zh-CN" sz="2000" b="1" dirty="0" smtClean="0">
              <a:solidFill>
                <a:prstClr val="white"/>
              </a:solidFill>
              <a:latin typeface="微软雅黑" panose="020B0503020204020204" pitchFamily="34" charset="-122"/>
              <a:ea typeface="微软雅黑" panose="020B0503020204020204" pitchFamily="34" charset="-122"/>
            </a:endParaRPr>
          </a:p>
          <a:p>
            <a:pPr eaLnBrk="1" fontAlgn="base">
              <a:lnSpc>
                <a:spcPct val="150000"/>
              </a:lnSpc>
              <a:spcAft>
                <a:spcPct val="0"/>
              </a:spcAft>
              <a:defRPr/>
            </a:pPr>
            <a:r>
              <a:rPr lang="en-US" altLang="zh-CN" sz="2000" b="1" cap="small" noProof="1">
                <a:solidFill>
                  <a:srgbClr val="FF0000"/>
                </a:solidFill>
                <a:latin typeface="微软雅黑" panose="020B0503020204020204" pitchFamily="34" charset="-122"/>
                <a:ea typeface="微软雅黑" panose="020B0503020204020204" pitchFamily="34" charset="-122"/>
              </a:rPr>
              <a:t>VEP</a:t>
            </a:r>
            <a:r>
              <a:rPr lang="zh-CN" altLang="en-US" sz="2000" b="1" cap="small" noProof="1">
                <a:solidFill>
                  <a:srgbClr val="FF0000"/>
                </a:solidFill>
                <a:latin typeface="微软雅黑" panose="020B0503020204020204" pitchFamily="34" charset="-122"/>
                <a:ea typeface="微软雅黑" panose="020B0503020204020204" pitchFamily="34" charset="-122"/>
              </a:rPr>
              <a:t>：</a:t>
            </a:r>
            <a:r>
              <a:rPr lang="en-US" altLang="zh-CN" sz="2000" b="1" cap="small" noProof="1">
                <a:solidFill>
                  <a:prstClr val="white"/>
                </a:solidFill>
                <a:latin typeface="微软雅黑" panose="020B0503020204020204" pitchFamily="34" charset="-122"/>
                <a:ea typeface="微软雅黑" panose="020B0503020204020204" pitchFamily="34" charset="-122"/>
              </a:rPr>
              <a:t>《</a:t>
            </a:r>
            <a:r>
              <a:rPr lang="zh-CN" altLang="en-US" sz="2000" b="1" cap="small" noProof="1">
                <a:solidFill>
                  <a:prstClr val="white"/>
                </a:solidFill>
                <a:latin typeface="微软雅黑" panose="020B0503020204020204" pitchFamily="34" charset="-122"/>
                <a:ea typeface="微软雅黑" panose="020B0503020204020204" pitchFamily="34" charset="-122"/>
              </a:rPr>
              <a:t>商业与政府信息技术和工业控制产品或系统的漏洞裁决政策和程序</a:t>
            </a:r>
            <a:r>
              <a:rPr lang="en-US" altLang="zh-CN" sz="2000" b="1" cap="small" noProof="1">
                <a:solidFill>
                  <a:prstClr val="white"/>
                </a:solidFill>
                <a:latin typeface="微软雅黑" panose="020B0503020204020204" pitchFamily="34" charset="-122"/>
                <a:ea typeface="微软雅黑" panose="020B0503020204020204" pitchFamily="34" charset="-122"/>
              </a:rPr>
              <a:t>》</a:t>
            </a:r>
            <a:r>
              <a:rPr lang="zh-CN" altLang="en-US" sz="2000" b="1" cap="small" noProof="1">
                <a:solidFill>
                  <a:prstClr val="white"/>
                </a:solidFill>
                <a:latin typeface="微软雅黑" panose="020B0503020204020204" pitchFamily="34" charset="-122"/>
                <a:ea typeface="微软雅黑" panose="020B0503020204020204" pitchFamily="34" charset="-122"/>
              </a:rPr>
              <a:t>（</a:t>
            </a:r>
            <a:r>
              <a:rPr lang="en-US" altLang="zh-CN" sz="2000" b="1" cap="small" noProof="1">
                <a:solidFill>
                  <a:prstClr val="white"/>
                </a:solidFill>
                <a:latin typeface="微软雅黑" panose="020B0503020204020204" pitchFamily="34" charset="-122"/>
                <a:ea typeface="微软雅黑" panose="020B0503020204020204" pitchFamily="34" charset="-122"/>
              </a:rPr>
              <a:t>Commercial and Government Information Technology and Industrial Control Product or System Vulnerabilities Equities Policy and </a:t>
            </a:r>
            <a:r>
              <a:rPr lang="en-US" altLang="zh-CN" sz="2000" b="1" cap="small" noProof="1">
                <a:solidFill>
                  <a:prstClr val="white"/>
                </a:solidFill>
                <a:latin typeface="微软雅黑" panose="020B0503020204020204" pitchFamily="34" charset="-122"/>
                <a:ea typeface="微软雅黑" panose="020B0503020204020204" pitchFamily="34" charset="-122"/>
              </a:rPr>
              <a:t>Process</a:t>
            </a:r>
            <a:r>
              <a:rPr lang="zh-CN" altLang="en-US" sz="2000" b="1" cap="small" noProof="1" smtClean="0">
                <a:solidFill>
                  <a:prstClr val="white"/>
                </a:solidFill>
                <a:latin typeface="微软雅黑" panose="020B0503020204020204" pitchFamily="34" charset="-122"/>
                <a:ea typeface="微软雅黑" panose="020B0503020204020204" pitchFamily="34" charset="-122"/>
              </a:rPr>
              <a:t>）</a:t>
            </a:r>
            <a:endParaRPr lang="en-US" altLang="zh-CN" sz="2000" b="1" cap="small" noProof="1">
              <a:solidFill>
                <a:prstClr val="white"/>
              </a:solidFill>
              <a:latin typeface="微软雅黑" panose="020B0503020204020204" pitchFamily="34" charset="-122"/>
              <a:ea typeface="微软雅黑" panose="020B0503020204020204" pitchFamily="34" charset="-122"/>
            </a:endParaRPr>
          </a:p>
          <a:p>
            <a:pPr eaLnBrk="1" fontAlgn="base">
              <a:lnSpc>
                <a:spcPct val="150000"/>
              </a:lnSpc>
              <a:spcAft>
                <a:spcPct val="0"/>
              </a:spcAft>
              <a:defRPr/>
            </a:pPr>
            <a:r>
              <a:rPr lang="en-US" altLang="zh-CN" sz="2000" b="1" cap="small" noProof="1">
                <a:solidFill>
                  <a:srgbClr val="FF0000"/>
                </a:solidFill>
                <a:latin typeface="微软雅黑" panose="020B0503020204020204" pitchFamily="34" charset="-122"/>
                <a:ea typeface="微软雅黑" panose="020B0503020204020204" pitchFamily="34" charset="-122"/>
              </a:rPr>
              <a:t>PATCH</a:t>
            </a:r>
            <a:r>
              <a:rPr lang="zh-CN" altLang="en-US" sz="2000" b="1" cap="small" noProof="1">
                <a:solidFill>
                  <a:srgbClr val="FF0000"/>
                </a:solidFill>
                <a:latin typeface="微软雅黑" panose="020B0503020204020204" pitchFamily="34" charset="-122"/>
                <a:ea typeface="微软雅黑" panose="020B0503020204020204" pitchFamily="34" charset="-122"/>
              </a:rPr>
              <a:t>：</a:t>
            </a:r>
            <a:r>
              <a:rPr lang="en-US" altLang="zh-CN" sz="2000" b="1" cap="small" noProof="1">
                <a:solidFill>
                  <a:prstClr val="white"/>
                </a:solidFill>
                <a:latin typeface="微软雅黑" panose="020B0503020204020204" pitchFamily="34" charset="-122"/>
                <a:ea typeface="微软雅黑" panose="020B0503020204020204" pitchFamily="34" charset="-122"/>
              </a:rPr>
              <a:t>《2017</a:t>
            </a:r>
            <a:r>
              <a:rPr lang="zh-CN" altLang="en-US" sz="2000" b="1" cap="small" noProof="1">
                <a:solidFill>
                  <a:prstClr val="white"/>
                </a:solidFill>
                <a:latin typeface="微软雅黑" panose="020B0503020204020204" pitchFamily="34" charset="-122"/>
                <a:ea typeface="微软雅黑" panose="020B0503020204020204" pitchFamily="34" charset="-122"/>
              </a:rPr>
              <a:t>反黑客保护能力法案</a:t>
            </a:r>
            <a:r>
              <a:rPr lang="en-US" altLang="zh-CN" sz="2000" b="1" cap="small" noProof="1">
                <a:solidFill>
                  <a:prstClr val="white"/>
                </a:solidFill>
                <a:latin typeface="微软雅黑" panose="020B0503020204020204" pitchFamily="34" charset="-122"/>
                <a:ea typeface="微软雅黑" panose="020B0503020204020204" pitchFamily="34" charset="-122"/>
              </a:rPr>
              <a:t>》</a:t>
            </a:r>
            <a:r>
              <a:rPr lang="zh-CN" altLang="en-US" sz="2000" b="1" cap="small" noProof="1">
                <a:solidFill>
                  <a:prstClr val="white"/>
                </a:solidFill>
                <a:latin typeface="微软雅黑" panose="020B0503020204020204" pitchFamily="34" charset="-122"/>
                <a:ea typeface="微软雅黑" panose="020B0503020204020204" pitchFamily="34" charset="-122"/>
              </a:rPr>
              <a:t>（</a:t>
            </a:r>
            <a:r>
              <a:rPr lang="en-US" altLang="zh-CN" sz="2000" b="1" cap="small" noProof="1">
                <a:solidFill>
                  <a:prstClr val="white"/>
                </a:solidFill>
                <a:latin typeface="微软雅黑" panose="020B0503020204020204" pitchFamily="34" charset="-122"/>
                <a:ea typeface="微软雅黑" panose="020B0503020204020204" pitchFamily="34" charset="-122"/>
              </a:rPr>
              <a:t>Protecting Our Ability to Counter Hacking Act of 2017</a:t>
            </a:r>
            <a:r>
              <a:rPr lang="zh-CN" altLang="en-US" sz="2000" b="1" cap="small" noProof="1">
                <a:solidFill>
                  <a:prstClr val="white"/>
                </a:solidFill>
                <a:latin typeface="微软雅黑" panose="020B0503020204020204" pitchFamily="34" charset="-122"/>
                <a:ea typeface="微软雅黑" panose="020B0503020204020204" pitchFamily="34" charset="-122"/>
              </a:rPr>
              <a:t>）</a:t>
            </a:r>
          </a:p>
          <a:p>
            <a:pPr fontAlgn="base">
              <a:lnSpc>
                <a:spcPct val="150000"/>
              </a:lnSpc>
              <a:spcAft>
                <a:spcPct val="0"/>
              </a:spcAft>
              <a:defRPr/>
            </a:pPr>
            <a:endParaRPr lang="zh-CN" altLang="zh-CN" sz="2000" b="1" dirty="0">
              <a:solidFill>
                <a:prstClr val="white"/>
              </a:solidFill>
              <a:latin typeface="微软雅黑" panose="020B0503020204020204" pitchFamily="34" charset="-122"/>
              <a:ea typeface="微软雅黑" panose="020B0503020204020204" pitchFamily="34" charset="-122"/>
            </a:endParaRPr>
          </a:p>
        </p:txBody>
      </p:sp>
      <p:sp>
        <p:nvSpPr>
          <p:cNvPr id="3" name="线形标注 3(带边框和强调线) 2"/>
          <p:cNvSpPr/>
          <p:nvPr/>
        </p:nvSpPr>
        <p:spPr>
          <a:xfrm>
            <a:off x="-245660" y="218364"/>
            <a:ext cx="5104263" cy="883003"/>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3600" b="1" spc="-150" dirty="0">
                <a:solidFill>
                  <a:srgbClr val="FFFFFF"/>
                </a:solidFill>
                <a:latin typeface="微软雅黑" panose="020B0503020204020204" pitchFamily="34" charset="-122"/>
                <a:ea typeface="微软雅黑" panose="020B0503020204020204" pitchFamily="34" charset="-122"/>
              </a:rPr>
              <a:t>美国</a:t>
            </a:r>
            <a:r>
              <a:rPr lang="zh-CN" altLang="en-US" sz="3600" b="1" spc="-150" dirty="0" smtClean="0">
                <a:solidFill>
                  <a:srgbClr val="FFFFFF"/>
                </a:solidFill>
                <a:latin typeface="微软雅黑" panose="020B0503020204020204" pitchFamily="34" charset="-122"/>
                <a:ea typeface="微软雅黑" panose="020B0503020204020204" pitchFamily="34" charset="-122"/>
              </a:rPr>
              <a:t>法律环境</a:t>
            </a:r>
            <a:endParaRPr lang="zh-CN" altLang="en-US" sz="3600" b="1" spc="-15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85486757"/>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384179" y="1989877"/>
            <a:ext cx="8151892" cy="3062377"/>
          </a:xfrm>
          <a:prstGeom prst="rect">
            <a:avLst/>
          </a:prstGeom>
        </p:spPr>
        <p:txBody>
          <a:bodyPr wrap="square">
            <a:spAutoFit/>
          </a:bodyPr>
          <a:lstStyle/>
          <a:p>
            <a:pPr fontAlgn="base">
              <a:lnSpc>
                <a:spcPct val="150000"/>
              </a:lnSpc>
              <a:spcAft>
                <a:spcPct val="0"/>
              </a:spcAft>
              <a:defRPr/>
            </a:pPr>
            <a:r>
              <a:rPr lang="en-US" altLang="zh-CN" sz="2800" b="1" cap="small" dirty="0">
                <a:solidFill>
                  <a:prstClr val="white"/>
                </a:solidFill>
                <a:latin typeface="微软雅黑" panose="020B0503020204020204" pitchFamily="34" charset="-122"/>
                <a:ea typeface="微软雅黑" panose="020B0503020204020204" pitchFamily="34" charset="-122"/>
              </a:rPr>
              <a:t>1</a:t>
            </a:r>
            <a:r>
              <a:rPr lang="zh-CN" altLang="en-US" sz="2800" b="1" cap="small" dirty="0">
                <a:solidFill>
                  <a:prstClr val="white"/>
                </a:solidFill>
                <a:latin typeface="微软雅黑" panose="020B0503020204020204" pitchFamily="34" charset="-122"/>
                <a:ea typeface="微软雅黑" panose="020B0503020204020204" pitchFamily="34" charset="-122"/>
              </a:rPr>
              <a:t>、我们使用的绝大多数软件都源于</a:t>
            </a:r>
            <a:r>
              <a:rPr lang="zh-CN" altLang="en-US" sz="2800" b="1" cap="small" dirty="0" smtClean="0">
                <a:solidFill>
                  <a:prstClr val="white"/>
                </a:solidFill>
                <a:latin typeface="微软雅黑" panose="020B0503020204020204" pitchFamily="34" charset="-122"/>
                <a:ea typeface="微软雅黑" panose="020B0503020204020204" pitchFamily="34" charset="-122"/>
              </a:rPr>
              <a:t>美欧；</a:t>
            </a:r>
            <a:endParaRPr lang="en-US" altLang="zh-CN" sz="2800" b="1" cap="small" dirty="0">
              <a:solidFill>
                <a:prstClr val="white"/>
              </a:solidFill>
              <a:latin typeface="微软雅黑" panose="020B0503020204020204" pitchFamily="34" charset="-122"/>
              <a:ea typeface="微软雅黑" panose="020B0503020204020204" pitchFamily="34" charset="-122"/>
            </a:endParaRPr>
          </a:p>
          <a:p>
            <a:pPr fontAlgn="base">
              <a:lnSpc>
                <a:spcPct val="150000"/>
              </a:lnSpc>
              <a:spcAft>
                <a:spcPct val="0"/>
              </a:spcAft>
              <a:defRPr/>
            </a:pPr>
            <a:r>
              <a:rPr lang="en-US" altLang="zh-CN" sz="2800" b="1" cap="small" dirty="0">
                <a:solidFill>
                  <a:prstClr val="white"/>
                </a:solidFill>
                <a:latin typeface="微软雅黑" panose="020B0503020204020204" pitchFamily="34" charset="-122"/>
                <a:ea typeface="微软雅黑" panose="020B0503020204020204" pitchFamily="34" charset="-122"/>
              </a:rPr>
              <a:t>2</a:t>
            </a:r>
            <a:r>
              <a:rPr lang="zh-CN" altLang="en-US" sz="2800" b="1" cap="small" dirty="0">
                <a:solidFill>
                  <a:prstClr val="white"/>
                </a:solidFill>
                <a:latin typeface="微软雅黑" panose="020B0503020204020204" pitchFamily="34" charset="-122"/>
                <a:ea typeface="微软雅黑" panose="020B0503020204020204" pitchFamily="34" charset="-122"/>
              </a:rPr>
              <a:t>、美国人在面向全球收集</a:t>
            </a:r>
            <a:r>
              <a:rPr lang="zh-CN" altLang="en-US" sz="2800" b="1" cap="small" dirty="0" smtClean="0">
                <a:solidFill>
                  <a:prstClr val="white"/>
                </a:solidFill>
                <a:latin typeface="微软雅黑" panose="020B0503020204020204" pitchFamily="34" charset="-122"/>
                <a:ea typeface="微软雅黑" panose="020B0503020204020204" pitchFamily="34" charset="-122"/>
              </a:rPr>
              <a:t>各种漏洞；</a:t>
            </a:r>
            <a:endParaRPr lang="en-US" altLang="zh-CN" sz="2800" b="1" cap="small" dirty="0">
              <a:solidFill>
                <a:prstClr val="white"/>
              </a:solidFill>
              <a:latin typeface="微软雅黑" panose="020B0503020204020204" pitchFamily="34" charset="-122"/>
              <a:ea typeface="微软雅黑" panose="020B0503020204020204" pitchFamily="34" charset="-122"/>
            </a:endParaRPr>
          </a:p>
          <a:p>
            <a:pPr fontAlgn="base">
              <a:lnSpc>
                <a:spcPct val="150000"/>
              </a:lnSpc>
              <a:spcAft>
                <a:spcPct val="0"/>
              </a:spcAft>
              <a:defRPr/>
            </a:pPr>
            <a:r>
              <a:rPr lang="en-US" altLang="zh-CN" sz="2800" b="1" cap="small" dirty="0">
                <a:solidFill>
                  <a:prstClr val="white"/>
                </a:solidFill>
                <a:latin typeface="微软雅黑" panose="020B0503020204020204" pitchFamily="34" charset="-122"/>
                <a:ea typeface="微软雅黑" panose="020B0503020204020204" pitchFamily="34" charset="-122"/>
              </a:rPr>
              <a:t>3</a:t>
            </a:r>
            <a:r>
              <a:rPr lang="zh-CN" altLang="en-US" sz="2800" b="1" cap="small" dirty="0">
                <a:solidFill>
                  <a:prstClr val="white"/>
                </a:solidFill>
                <a:latin typeface="微软雅黑" panose="020B0503020204020204" pitchFamily="34" charset="-122"/>
                <a:ea typeface="微软雅黑" panose="020B0503020204020204" pitchFamily="34" charset="-122"/>
              </a:rPr>
              <a:t>、美国政府和军方与漏洞平台都</a:t>
            </a:r>
            <a:r>
              <a:rPr lang="zh-CN" altLang="en-US" sz="2800" b="1" cap="small" dirty="0" smtClean="0">
                <a:solidFill>
                  <a:prstClr val="white"/>
                </a:solidFill>
                <a:latin typeface="微软雅黑" panose="020B0503020204020204" pitchFamily="34" charset="-122"/>
                <a:ea typeface="微软雅黑" panose="020B0503020204020204" pitchFamily="34" charset="-122"/>
              </a:rPr>
              <a:t>有深度合作；</a:t>
            </a:r>
            <a:endParaRPr lang="en-US" altLang="zh-CN" sz="2800" b="1" cap="small" dirty="0">
              <a:solidFill>
                <a:prstClr val="white"/>
              </a:solidFill>
              <a:latin typeface="微软雅黑" panose="020B0503020204020204" pitchFamily="34" charset="-122"/>
              <a:ea typeface="微软雅黑" panose="020B0503020204020204" pitchFamily="34" charset="-122"/>
            </a:endParaRPr>
          </a:p>
          <a:p>
            <a:pPr fontAlgn="base">
              <a:lnSpc>
                <a:spcPct val="150000"/>
              </a:lnSpc>
              <a:spcAft>
                <a:spcPct val="0"/>
              </a:spcAft>
              <a:defRPr/>
            </a:pPr>
            <a:r>
              <a:rPr lang="en-US" altLang="zh-CN" sz="2800" b="1" cap="small" dirty="0">
                <a:solidFill>
                  <a:prstClr val="white"/>
                </a:solidFill>
                <a:latin typeface="微软雅黑" panose="020B0503020204020204" pitchFamily="34" charset="-122"/>
                <a:ea typeface="微软雅黑" panose="020B0503020204020204" pitchFamily="34" charset="-122"/>
              </a:rPr>
              <a:t>4</a:t>
            </a:r>
            <a:r>
              <a:rPr lang="zh-CN" altLang="en-US" sz="2800" b="1" cap="small" dirty="0">
                <a:solidFill>
                  <a:prstClr val="white"/>
                </a:solidFill>
                <a:latin typeface="微软雅黑" panose="020B0503020204020204" pitchFamily="34" charset="-122"/>
                <a:ea typeface="微软雅黑" panose="020B0503020204020204" pitchFamily="34" charset="-122"/>
              </a:rPr>
              <a:t>、美国政府非常重视漏洞平台的</a:t>
            </a:r>
            <a:r>
              <a:rPr lang="zh-CN" altLang="en-US" sz="2800" b="1" cap="small" dirty="0" smtClean="0">
                <a:solidFill>
                  <a:prstClr val="white"/>
                </a:solidFill>
                <a:latin typeface="微软雅黑" panose="020B0503020204020204" pitchFamily="34" charset="-122"/>
                <a:ea typeface="微软雅黑" panose="020B0503020204020204" pitchFamily="34" charset="-122"/>
              </a:rPr>
              <a:t>发展。</a:t>
            </a:r>
            <a:endParaRPr lang="en-US" altLang="zh-CN" sz="2800" b="1" cap="small" dirty="0">
              <a:solidFill>
                <a:prstClr val="white"/>
              </a:solidFill>
              <a:latin typeface="微软雅黑" panose="020B0503020204020204" pitchFamily="34" charset="-122"/>
              <a:ea typeface="微软雅黑" panose="020B0503020204020204" pitchFamily="34" charset="-122"/>
            </a:endParaRPr>
          </a:p>
          <a:p>
            <a:pPr fontAlgn="base">
              <a:lnSpc>
                <a:spcPts val="3000"/>
              </a:lnSpc>
              <a:spcAft>
                <a:spcPct val="0"/>
              </a:spcAft>
              <a:defRPr/>
            </a:pPr>
            <a:endParaRPr lang="en-US" altLang="zh-CN" sz="2800" b="1" cap="small" dirty="0">
              <a:solidFill>
                <a:prstClr val="white"/>
              </a:solidFill>
              <a:latin typeface="微软雅黑" panose="020B0503020204020204" pitchFamily="34" charset="-122"/>
              <a:ea typeface="微软雅黑" panose="020B0503020204020204" pitchFamily="34" charset="-122"/>
            </a:endParaRPr>
          </a:p>
        </p:txBody>
      </p:sp>
      <p:sp>
        <p:nvSpPr>
          <p:cNvPr id="3" name="线形标注 3(带边框和强调线) 2"/>
          <p:cNvSpPr/>
          <p:nvPr/>
        </p:nvSpPr>
        <p:spPr>
          <a:xfrm>
            <a:off x="177420" y="577308"/>
            <a:ext cx="2852383" cy="360040"/>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4800"/>
              </a:lnSpc>
            </a:pPr>
            <a:r>
              <a:rPr lang="zh-CN" altLang="en-US" sz="3600" b="1" spc="-150" dirty="0" smtClean="0">
                <a:solidFill>
                  <a:srgbClr val="FFFFFF"/>
                </a:solidFill>
                <a:latin typeface="微软雅黑" panose="020B0503020204020204" pitchFamily="34" charset="-122"/>
                <a:ea typeface="微软雅黑" panose="020B0503020204020204" pitchFamily="34" charset="-122"/>
              </a:rPr>
              <a:t>现状</a:t>
            </a:r>
            <a:endParaRPr lang="zh-CN" altLang="en-US" sz="3600" b="1" spc="-15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65932362"/>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742608" y="2364784"/>
            <a:ext cx="6623929" cy="707886"/>
          </a:xfrm>
          <a:prstGeom prst="rect">
            <a:avLst/>
          </a:prstGeom>
        </p:spPr>
        <p:txBody>
          <a:bodyPr wrap="none">
            <a:spAutoFit/>
          </a:bodyPr>
          <a:lstStyle/>
          <a:p>
            <a:pPr algn="ctr">
              <a:lnSpc>
                <a:spcPts val="4800"/>
              </a:lnSpc>
            </a:pPr>
            <a:r>
              <a:rPr lang="zh-CN" altLang="en-US" sz="4000" b="1" spc="-150" dirty="0" smtClean="0">
                <a:solidFill>
                  <a:srgbClr val="FFFFFF"/>
                </a:solidFill>
                <a:latin typeface="微软雅黑" panose="020B0503020204020204" pitchFamily="34" charset="-122"/>
                <a:ea typeface="微软雅黑" panose="020B0503020204020204" pitchFamily="34" charset="-122"/>
              </a:rPr>
              <a:t>四、</a:t>
            </a:r>
            <a:r>
              <a:rPr lang="zh-CN" altLang="en-US" sz="4000" b="1" spc="-150" dirty="0">
                <a:solidFill>
                  <a:srgbClr val="FFFFFF"/>
                </a:solidFill>
                <a:latin typeface="微软雅黑" panose="020B0503020204020204" pitchFamily="34" charset="-122"/>
                <a:ea typeface="微软雅黑" panose="020B0503020204020204" pitchFamily="34" charset="-122"/>
              </a:rPr>
              <a:t>国内漏洞平台的战略价值</a:t>
            </a:r>
            <a:endParaRPr lang="zh-CN" altLang="en-US" sz="3500" b="1" spc="-15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27954885"/>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18"/>
          <p:cNvSpPr>
            <a:spLocks noChangeArrowheads="1"/>
          </p:cNvSpPr>
          <p:nvPr/>
        </p:nvSpPr>
        <p:spPr bwMode="auto">
          <a:xfrm>
            <a:off x="0" y="374650"/>
            <a:ext cx="115824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pPr algn="ctr" eaLnBrk="1" hangingPunct="1"/>
            <a:r>
              <a:rPr lang="en-US" altLang="zh-CN" sz="4000" dirty="0">
                <a:solidFill>
                  <a:srgbClr val="FFFFFF"/>
                </a:solidFill>
                <a:latin typeface="Calibri" panose="020F0502020204030204" pitchFamily="34" charset="0"/>
                <a:sym typeface="Calibri" panose="020F0502020204030204" pitchFamily="34" charset="0"/>
              </a:rPr>
              <a:t> </a:t>
            </a:r>
            <a:r>
              <a:rPr lang="zh-CN" altLang="en-US" sz="4000" dirty="0">
                <a:solidFill>
                  <a:srgbClr val="FFFFFF"/>
                </a:solidFill>
                <a:latin typeface="Calibri" panose="020F0502020204030204" pitchFamily="34" charset="0"/>
                <a:sym typeface="Calibri" panose="020F0502020204030204" pitchFamily="34" charset="0"/>
              </a:rPr>
              <a:t>安全漏洞（内在脆弱性）</a:t>
            </a:r>
            <a:r>
              <a:rPr lang="en-US" altLang="zh-CN" sz="4000" dirty="0">
                <a:solidFill>
                  <a:srgbClr val="FFFFFF"/>
                </a:solidFill>
                <a:latin typeface="Calibri" panose="020F0502020204030204" pitchFamily="34" charset="0"/>
                <a:sym typeface="Calibri" panose="020F0502020204030204" pitchFamily="34" charset="0"/>
              </a:rPr>
              <a:t>+</a:t>
            </a:r>
            <a:r>
              <a:rPr lang="zh-CN" altLang="en-US" sz="4000" dirty="0">
                <a:solidFill>
                  <a:srgbClr val="FFFFFF"/>
                </a:solidFill>
                <a:latin typeface="Calibri" panose="020F0502020204030204" pitchFamily="34" charset="0"/>
                <a:sym typeface="Calibri" panose="020F0502020204030204" pitchFamily="34" charset="0"/>
              </a:rPr>
              <a:t>外部威胁</a:t>
            </a:r>
            <a:r>
              <a:rPr lang="en-US" altLang="zh-CN" sz="4000" dirty="0">
                <a:solidFill>
                  <a:srgbClr val="FFFFFF"/>
                </a:solidFill>
                <a:latin typeface="Calibri" panose="020F0502020204030204" pitchFamily="34" charset="0"/>
                <a:sym typeface="Calibri" panose="020F0502020204030204" pitchFamily="34" charset="0"/>
              </a:rPr>
              <a:t>=</a:t>
            </a:r>
            <a:r>
              <a:rPr lang="zh-CN" altLang="en-US" sz="4000" dirty="0">
                <a:solidFill>
                  <a:srgbClr val="FFFFFF"/>
                </a:solidFill>
                <a:latin typeface="Calibri" panose="020F0502020204030204" pitchFamily="34" charset="0"/>
                <a:sym typeface="Calibri" panose="020F0502020204030204" pitchFamily="34" charset="0"/>
              </a:rPr>
              <a:t>信息安全风险</a:t>
            </a:r>
          </a:p>
        </p:txBody>
      </p:sp>
      <p:sp>
        <p:nvSpPr>
          <p:cNvPr id="5" name="椭圆 4"/>
          <p:cNvSpPr>
            <a:spLocks noChangeArrowheads="1"/>
          </p:cNvSpPr>
          <p:nvPr/>
        </p:nvSpPr>
        <p:spPr bwMode="auto">
          <a:xfrm>
            <a:off x="1003300" y="1745457"/>
            <a:ext cx="2960688" cy="2960687"/>
          </a:xfrm>
          <a:prstGeom prst="ellipse">
            <a:avLst/>
          </a:prstGeom>
          <a:blipFill dpi="0" rotWithShape="1">
            <a:blip r:embed="rId3"/>
            <a:srcRect/>
            <a:stretch>
              <a:fillRect/>
            </a:stretch>
          </a:blipFill>
          <a:ln w="38100">
            <a:solidFill>
              <a:schemeClr val="bg1"/>
            </a:solidFill>
            <a:bevel/>
            <a:headEnd/>
            <a:tailEnd/>
          </a:ln>
        </p:spPr>
        <p:txBody>
          <a:bodyPr anchor="ct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pPr algn="ctr" eaLnBrk="1" hangingPunct="1"/>
            <a:endParaRPr lang="zh-CN" altLang="zh-CN">
              <a:solidFill>
                <a:srgbClr val="FFFFFF"/>
              </a:solidFill>
              <a:latin typeface="宋体" panose="02010600030101010101" pitchFamily="2" charset="-122"/>
              <a:sym typeface="宋体" panose="02010600030101010101" pitchFamily="2" charset="-122"/>
            </a:endParaRPr>
          </a:p>
        </p:txBody>
      </p:sp>
      <p:sp>
        <p:nvSpPr>
          <p:cNvPr id="6" name="椭圆 5"/>
          <p:cNvSpPr>
            <a:spLocks noChangeArrowheads="1"/>
          </p:cNvSpPr>
          <p:nvPr/>
        </p:nvSpPr>
        <p:spPr bwMode="auto">
          <a:xfrm>
            <a:off x="2997200" y="3334544"/>
            <a:ext cx="2333625" cy="2333625"/>
          </a:xfrm>
          <a:prstGeom prst="ellipse">
            <a:avLst/>
          </a:prstGeom>
          <a:blipFill dpi="0" rotWithShape="1">
            <a:blip r:embed="rId4"/>
            <a:srcRect/>
            <a:stretch>
              <a:fillRect/>
            </a:stretch>
          </a:blipFill>
          <a:ln w="38100">
            <a:solidFill>
              <a:schemeClr val="bg1"/>
            </a:solidFill>
            <a:bevel/>
            <a:headEnd/>
            <a:tailEnd/>
          </a:ln>
        </p:spPr>
        <p:txBody>
          <a:bodyPr anchor="ct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pPr algn="ctr" eaLnBrk="1" hangingPunct="1"/>
            <a:endParaRPr lang="zh-CN" altLang="zh-CN">
              <a:solidFill>
                <a:srgbClr val="FFFFFF"/>
              </a:solidFill>
              <a:latin typeface="宋体" panose="02010600030101010101" pitchFamily="2" charset="-122"/>
              <a:sym typeface="宋体" panose="02010600030101010101" pitchFamily="2" charset="-122"/>
            </a:endParaRPr>
          </a:p>
        </p:txBody>
      </p:sp>
      <p:sp>
        <p:nvSpPr>
          <p:cNvPr id="7" name="任意多边形 6"/>
          <p:cNvSpPr>
            <a:spLocks noChangeArrowheads="1"/>
          </p:cNvSpPr>
          <p:nvPr/>
        </p:nvSpPr>
        <p:spPr bwMode="auto">
          <a:xfrm>
            <a:off x="7224713" y="1572419"/>
            <a:ext cx="4967287" cy="1016000"/>
          </a:xfrm>
          <a:custGeom>
            <a:avLst/>
            <a:gdLst>
              <a:gd name="T0" fmla="*/ 454105 w 5345723"/>
              <a:gd name="T1" fmla="*/ 89381 h 1076840"/>
              <a:gd name="T2" fmla="*/ 107510 w 5345723"/>
              <a:gd name="T3" fmla="*/ 452218 h 1076840"/>
              <a:gd name="T4" fmla="*/ 454105 w 5345723"/>
              <a:gd name="T5" fmla="*/ 815055 h 1076840"/>
              <a:gd name="T6" fmla="*/ 800701 w 5345723"/>
              <a:gd name="T7" fmla="*/ 452218 h 1076840"/>
              <a:gd name="T8" fmla="*/ 454105 w 5345723"/>
              <a:gd name="T9" fmla="*/ 89381 h 1076840"/>
              <a:gd name="T10" fmla="*/ 431976 w 5345723"/>
              <a:gd name="T11" fmla="*/ 0 h 1076840"/>
              <a:gd name="T12" fmla="*/ 4244419 w 5345723"/>
              <a:gd name="T13" fmla="*/ 0 h 1076840"/>
              <a:gd name="T14" fmla="*/ 4288891 w 5345723"/>
              <a:gd name="T15" fmla="*/ 4693 h 1076840"/>
              <a:gd name="T16" fmla="*/ 4288891 w 5345723"/>
              <a:gd name="T17" fmla="*/ 899744 h 1076840"/>
              <a:gd name="T18" fmla="*/ 4244419 w 5345723"/>
              <a:gd name="T19" fmla="*/ 904437 h 1076840"/>
              <a:gd name="T20" fmla="*/ 431976 w 5345723"/>
              <a:gd name="T21" fmla="*/ 904436 h 1076840"/>
              <a:gd name="T22" fmla="*/ 8776 w 5345723"/>
              <a:gd name="T23" fmla="*/ 543355 h 1076840"/>
              <a:gd name="T24" fmla="*/ 0 w 5345723"/>
              <a:gd name="T25" fmla="*/ 452219 h 1076840"/>
              <a:gd name="T26" fmla="*/ 8776 w 5345723"/>
              <a:gd name="T27" fmla="*/ 361082 h 1076840"/>
              <a:gd name="T28" fmla="*/ 431976 w 5345723"/>
              <a:gd name="T29" fmla="*/ 0 h 107684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345723"/>
              <a:gd name="T46" fmla="*/ 0 h 1076840"/>
              <a:gd name="T47" fmla="*/ 5345723 w 5345723"/>
              <a:gd name="T48" fmla="*/ 1076840 h 107684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345723" h="1076840">
                <a:moveTo>
                  <a:pt x="566002" y="106419"/>
                </a:moveTo>
                <a:cubicBezTo>
                  <a:pt x="327415" y="106419"/>
                  <a:pt x="134002" y="299832"/>
                  <a:pt x="134002" y="538419"/>
                </a:cubicBezTo>
                <a:cubicBezTo>
                  <a:pt x="134002" y="777006"/>
                  <a:pt x="327415" y="970419"/>
                  <a:pt x="566002" y="970419"/>
                </a:cubicBezTo>
                <a:cubicBezTo>
                  <a:pt x="804589" y="970419"/>
                  <a:pt x="998002" y="777006"/>
                  <a:pt x="998002" y="538419"/>
                </a:cubicBezTo>
                <a:cubicBezTo>
                  <a:pt x="998002" y="299832"/>
                  <a:pt x="804589" y="106419"/>
                  <a:pt x="566002" y="106419"/>
                </a:cubicBezTo>
                <a:close/>
                <a:moveTo>
                  <a:pt x="538420" y="0"/>
                </a:moveTo>
                <a:lnTo>
                  <a:pt x="5290295" y="0"/>
                </a:lnTo>
                <a:lnTo>
                  <a:pt x="5345723" y="5588"/>
                </a:lnTo>
                <a:lnTo>
                  <a:pt x="5345723" y="1071252"/>
                </a:lnTo>
                <a:lnTo>
                  <a:pt x="5290294" y="1076840"/>
                </a:lnTo>
                <a:lnTo>
                  <a:pt x="538420" y="1076839"/>
                </a:lnTo>
                <a:cubicBezTo>
                  <a:pt x="278229" y="1076839"/>
                  <a:pt x="61145" y="892278"/>
                  <a:pt x="10939" y="646929"/>
                </a:cubicBezTo>
                <a:lnTo>
                  <a:pt x="0" y="538420"/>
                </a:lnTo>
                <a:lnTo>
                  <a:pt x="10939" y="429910"/>
                </a:lnTo>
                <a:cubicBezTo>
                  <a:pt x="61145" y="184561"/>
                  <a:pt x="278229" y="0"/>
                  <a:pt x="538420" y="0"/>
                </a:cubicBezTo>
                <a:close/>
              </a:path>
            </a:pathLst>
          </a:custGeom>
          <a:solidFill>
            <a:srgbClr val="3C2F5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sp>
        <p:nvSpPr>
          <p:cNvPr id="8" name="任意多边形 7"/>
          <p:cNvSpPr>
            <a:spLocks noChangeArrowheads="1"/>
          </p:cNvSpPr>
          <p:nvPr/>
        </p:nvSpPr>
        <p:spPr bwMode="auto">
          <a:xfrm>
            <a:off x="6867525" y="2717007"/>
            <a:ext cx="5324475" cy="1017587"/>
          </a:xfrm>
          <a:custGeom>
            <a:avLst/>
            <a:gdLst>
              <a:gd name="T0" fmla="*/ 559279 w 5345723"/>
              <a:gd name="T1" fmla="*/ 89801 h 1076840"/>
              <a:gd name="T2" fmla="*/ 132410 w 5345723"/>
              <a:gd name="T3" fmla="*/ 454341 h 1076840"/>
              <a:gd name="T4" fmla="*/ 559279 w 5345723"/>
              <a:gd name="T5" fmla="*/ 818880 h 1076840"/>
              <a:gd name="T6" fmla="*/ 986149 w 5345723"/>
              <a:gd name="T7" fmla="*/ 454341 h 1076840"/>
              <a:gd name="T8" fmla="*/ 559279 w 5345723"/>
              <a:gd name="T9" fmla="*/ 89801 h 1076840"/>
              <a:gd name="T10" fmla="*/ 532025 w 5345723"/>
              <a:gd name="T11" fmla="*/ 0 h 1076840"/>
              <a:gd name="T12" fmla="*/ 5227462 w 5345723"/>
              <a:gd name="T13" fmla="*/ 0 h 1076840"/>
              <a:gd name="T14" fmla="*/ 5282232 w 5345723"/>
              <a:gd name="T15" fmla="*/ 4715 h 1076840"/>
              <a:gd name="T16" fmla="*/ 5282232 w 5345723"/>
              <a:gd name="T17" fmla="*/ 903967 h 1076840"/>
              <a:gd name="T18" fmla="*/ 5227462 w 5345723"/>
              <a:gd name="T19" fmla="*/ 908682 h 1076840"/>
              <a:gd name="T20" fmla="*/ 532025 w 5345723"/>
              <a:gd name="T21" fmla="*/ 908681 h 1076840"/>
              <a:gd name="T22" fmla="*/ 10810 w 5345723"/>
              <a:gd name="T23" fmla="*/ 545906 h 1076840"/>
              <a:gd name="T24" fmla="*/ 0 w 5345723"/>
              <a:gd name="T25" fmla="*/ 454342 h 1076840"/>
              <a:gd name="T26" fmla="*/ 10810 w 5345723"/>
              <a:gd name="T27" fmla="*/ 362776 h 1076840"/>
              <a:gd name="T28" fmla="*/ 532025 w 5345723"/>
              <a:gd name="T29" fmla="*/ 0 h 107684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345723"/>
              <a:gd name="T46" fmla="*/ 0 h 1076840"/>
              <a:gd name="T47" fmla="*/ 5345723 w 5345723"/>
              <a:gd name="T48" fmla="*/ 1076840 h 107684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345723" h="1076840">
                <a:moveTo>
                  <a:pt x="566002" y="106419"/>
                </a:moveTo>
                <a:cubicBezTo>
                  <a:pt x="327415" y="106419"/>
                  <a:pt x="134002" y="299832"/>
                  <a:pt x="134002" y="538419"/>
                </a:cubicBezTo>
                <a:cubicBezTo>
                  <a:pt x="134002" y="777006"/>
                  <a:pt x="327415" y="970419"/>
                  <a:pt x="566002" y="970419"/>
                </a:cubicBezTo>
                <a:cubicBezTo>
                  <a:pt x="804589" y="970419"/>
                  <a:pt x="998002" y="777006"/>
                  <a:pt x="998002" y="538419"/>
                </a:cubicBezTo>
                <a:cubicBezTo>
                  <a:pt x="998002" y="299832"/>
                  <a:pt x="804589" y="106419"/>
                  <a:pt x="566002" y="106419"/>
                </a:cubicBezTo>
                <a:close/>
                <a:moveTo>
                  <a:pt x="538420" y="0"/>
                </a:moveTo>
                <a:lnTo>
                  <a:pt x="5290295" y="0"/>
                </a:lnTo>
                <a:lnTo>
                  <a:pt x="5345723" y="5588"/>
                </a:lnTo>
                <a:lnTo>
                  <a:pt x="5345723" y="1071252"/>
                </a:lnTo>
                <a:lnTo>
                  <a:pt x="5290294" y="1076840"/>
                </a:lnTo>
                <a:lnTo>
                  <a:pt x="538420" y="1076839"/>
                </a:lnTo>
                <a:cubicBezTo>
                  <a:pt x="278229" y="1076839"/>
                  <a:pt x="61145" y="892278"/>
                  <a:pt x="10939" y="646929"/>
                </a:cubicBezTo>
                <a:lnTo>
                  <a:pt x="0" y="538420"/>
                </a:lnTo>
                <a:lnTo>
                  <a:pt x="10939" y="429910"/>
                </a:lnTo>
                <a:cubicBezTo>
                  <a:pt x="61145" y="184561"/>
                  <a:pt x="278229" y="0"/>
                  <a:pt x="538420" y="0"/>
                </a:cubicBezTo>
                <a:close/>
              </a:path>
            </a:pathLst>
          </a:custGeom>
          <a:solidFill>
            <a:srgbClr val="46528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sp>
        <p:nvSpPr>
          <p:cNvPr id="9" name="任意多边形 8"/>
          <p:cNvSpPr>
            <a:spLocks noChangeArrowheads="1"/>
          </p:cNvSpPr>
          <p:nvPr/>
        </p:nvSpPr>
        <p:spPr bwMode="auto">
          <a:xfrm>
            <a:off x="6451600" y="3812382"/>
            <a:ext cx="5740400" cy="1016000"/>
          </a:xfrm>
          <a:custGeom>
            <a:avLst/>
            <a:gdLst>
              <a:gd name="T0" fmla="*/ 700850 w 5345723"/>
              <a:gd name="T1" fmla="*/ 89381 h 1076840"/>
              <a:gd name="T2" fmla="*/ 165927 w 5345723"/>
              <a:gd name="T3" fmla="*/ 452218 h 1076840"/>
              <a:gd name="T4" fmla="*/ 700850 w 5345723"/>
              <a:gd name="T5" fmla="*/ 815055 h 1076840"/>
              <a:gd name="T6" fmla="*/ 1235773 w 5345723"/>
              <a:gd name="T7" fmla="*/ 452218 h 1076840"/>
              <a:gd name="T8" fmla="*/ 700850 w 5345723"/>
              <a:gd name="T9" fmla="*/ 89381 h 1076840"/>
              <a:gd name="T10" fmla="*/ 666698 w 5345723"/>
              <a:gd name="T11" fmla="*/ 0 h 1076840"/>
              <a:gd name="T12" fmla="*/ 6550691 w 5345723"/>
              <a:gd name="T13" fmla="*/ 0 h 1076840"/>
              <a:gd name="T14" fmla="*/ 6619326 w 5345723"/>
              <a:gd name="T15" fmla="*/ 4693 h 1076840"/>
              <a:gd name="T16" fmla="*/ 6619326 w 5345723"/>
              <a:gd name="T17" fmla="*/ 899744 h 1076840"/>
              <a:gd name="T18" fmla="*/ 6550691 w 5345723"/>
              <a:gd name="T19" fmla="*/ 904437 h 1076840"/>
              <a:gd name="T20" fmla="*/ 666698 w 5345723"/>
              <a:gd name="T21" fmla="*/ 904436 h 1076840"/>
              <a:gd name="T22" fmla="*/ 13545 w 5345723"/>
              <a:gd name="T23" fmla="*/ 543355 h 1076840"/>
              <a:gd name="T24" fmla="*/ 0 w 5345723"/>
              <a:gd name="T25" fmla="*/ 452219 h 1076840"/>
              <a:gd name="T26" fmla="*/ 13545 w 5345723"/>
              <a:gd name="T27" fmla="*/ 361082 h 1076840"/>
              <a:gd name="T28" fmla="*/ 666698 w 5345723"/>
              <a:gd name="T29" fmla="*/ 0 h 107684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345723"/>
              <a:gd name="T46" fmla="*/ 0 h 1076840"/>
              <a:gd name="T47" fmla="*/ 5345723 w 5345723"/>
              <a:gd name="T48" fmla="*/ 1076840 h 107684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345723" h="1076840">
                <a:moveTo>
                  <a:pt x="566002" y="106419"/>
                </a:moveTo>
                <a:cubicBezTo>
                  <a:pt x="327415" y="106419"/>
                  <a:pt x="134002" y="299832"/>
                  <a:pt x="134002" y="538419"/>
                </a:cubicBezTo>
                <a:cubicBezTo>
                  <a:pt x="134002" y="777006"/>
                  <a:pt x="327415" y="970419"/>
                  <a:pt x="566002" y="970419"/>
                </a:cubicBezTo>
                <a:cubicBezTo>
                  <a:pt x="804589" y="970419"/>
                  <a:pt x="998002" y="777006"/>
                  <a:pt x="998002" y="538419"/>
                </a:cubicBezTo>
                <a:cubicBezTo>
                  <a:pt x="998002" y="299832"/>
                  <a:pt x="804589" y="106419"/>
                  <a:pt x="566002" y="106419"/>
                </a:cubicBezTo>
                <a:close/>
                <a:moveTo>
                  <a:pt x="538420" y="0"/>
                </a:moveTo>
                <a:lnTo>
                  <a:pt x="5290295" y="0"/>
                </a:lnTo>
                <a:lnTo>
                  <a:pt x="5345723" y="5588"/>
                </a:lnTo>
                <a:lnTo>
                  <a:pt x="5345723" y="1071252"/>
                </a:lnTo>
                <a:lnTo>
                  <a:pt x="5290294" y="1076840"/>
                </a:lnTo>
                <a:lnTo>
                  <a:pt x="538420" y="1076839"/>
                </a:lnTo>
                <a:cubicBezTo>
                  <a:pt x="278229" y="1076839"/>
                  <a:pt x="61145" y="892278"/>
                  <a:pt x="10939" y="646929"/>
                </a:cubicBezTo>
                <a:lnTo>
                  <a:pt x="0" y="538420"/>
                </a:lnTo>
                <a:lnTo>
                  <a:pt x="10939" y="429910"/>
                </a:lnTo>
                <a:cubicBezTo>
                  <a:pt x="61145" y="184561"/>
                  <a:pt x="278229" y="0"/>
                  <a:pt x="538420" y="0"/>
                </a:cubicBezTo>
                <a:close/>
              </a:path>
            </a:pathLst>
          </a:custGeom>
          <a:solidFill>
            <a:srgbClr val="6185C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sp>
        <p:nvSpPr>
          <p:cNvPr id="10" name="任意多边形 9"/>
          <p:cNvSpPr>
            <a:spLocks noChangeArrowheads="1"/>
          </p:cNvSpPr>
          <p:nvPr/>
        </p:nvSpPr>
        <p:spPr bwMode="auto">
          <a:xfrm>
            <a:off x="6108700" y="4906169"/>
            <a:ext cx="6083300" cy="1016000"/>
          </a:xfrm>
          <a:custGeom>
            <a:avLst/>
            <a:gdLst>
              <a:gd name="T0" fmla="*/ 834096 w 5345723"/>
              <a:gd name="T1" fmla="*/ 89381 h 1076840"/>
              <a:gd name="T2" fmla="*/ 197474 w 5345723"/>
              <a:gd name="T3" fmla="*/ 452218 h 1076840"/>
              <a:gd name="T4" fmla="*/ 834096 w 5345723"/>
              <a:gd name="T5" fmla="*/ 815055 h 1076840"/>
              <a:gd name="T6" fmla="*/ 1470720 w 5345723"/>
              <a:gd name="T7" fmla="*/ 452218 h 1076840"/>
              <a:gd name="T8" fmla="*/ 834096 w 5345723"/>
              <a:gd name="T9" fmla="*/ 89381 h 1076840"/>
              <a:gd name="T10" fmla="*/ 793451 w 5345723"/>
              <a:gd name="T11" fmla="*/ 0 h 1076840"/>
              <a:gd name="T12" fmla="*/ 7796117 w 5345723"/>
              <a:gd name="T13" fmla="*/ 0 h 1076840"/>
              <a:gd name="T14" fmla="*/ 7877801 w 5345723"/>
              <a:gd name="T15" fmla="*/ 4693 h 1076840"/>
              <a:gd name="T16" fmla="*/ 7877801 w 5345723"/>
              <a:gd name="T17" fmla="*/ 899744 h 1076840"/>
              <a:gd name="T18" fmla="*/ 7796117 w 5345723"/>
              <a:gd name="T19" fmla="*/ 904437 h 1076840"/>
              <a:gd name="T20" fmla="*/ 793451 w 5345723"/>
              <a:gd name="T21" fmla="*/ 904436 h 1076840"/>
              <a:gd name="T22" fmla="*/ 16121 w 5345723"/>
              <a:gd name="T23" fmla="*/ 543355 h 1076840"/>
              <a:gd name="T24" fmla="*/ 0 w 5345723"/>
              <a:gd name="T25" fmla="*/ 452219 h 1076840"/>
              <a:gd name="T26" fmla="*/ 16121 w 5345723"/>
              <a:gd name="T27" fmla="*/ 361082 h 1076840"/>
              <a:gd name="T28" fmla="*/ 793451 w 5345723"/>
              <a:gd name="T29" fmla="*/ 0 h 107684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345723"/>
              <a:gd name="T46" fmla="*/ 0 h 1076840"/>
              <a:gd name="T47" fmla="*/ 5345723 w 5345723"/>
              <a:gd name="T48" fmla="*/ 1076840 h 107684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345723" h="1076840">
                <a:moveTo>
                  <a:pt x="566002" y="106419"/>
                </a:moveTo>
                <a:cubicBezTo>
                  <a:pt x="327415" y="106419"/>
                  <a:pt x="134002" y="299832"/>
                  <a:pt x="134002" y="538419"/>
                </a:cubicBezTo>
                <a:cubicBezTo>
                  <a:pt x="134002" y="777006"/>
                  <a:pt x="327415" y="970419"/>
                  <a:pt x="566002" y="970419"/>
                </a:cubicBezTo>
                <a:cubicBezTo>
                  <a:pt x="804589" y="970419"/>
                  <a:pt x="998002" y="777006"/>
                  <a:pt x="998002" y="538419"/>
                </a:cubicBezTo>
                <a:cubicBezTo>
                  <a:pt x="998002" y="299832"/>
                  <a:pt x="804589" y="106419"/>
                  <a:pt x="566002" y="106419"/>
                </a:cubicBezTo>
                <a:close/>
                <a:moveTo>
                  <a:pt x="538420" y="0"/>
                </a:moveTo>
                <a:lnTo>
                  <a:pt x="5290295" y="0"/>
                </a:lnTo>
                <a:lnTo>
                  <a:pt x="5345723" y="5588"/>
                </a:lnTo>
                <a:lnTo>
                  <a:pt x="5345723" y="1071252"/>
                </a:lnTo>
                <a:lnTo>
                  <a:pt x="5290294" y="1076840"/>
                </a:lnTo>
                <a:lnTo>
                  <a:pt x="538420" y="1076839"/>
                </a:lnTo>
                <a:cubicBezTo>
                  <a:pt x="278229" y="1076839"/>
                  <a:pt x="61145" y="892278"/>
                  <a:pt x="10939" y="646929"/>
                </a:cubicBezTo>
                <a:lnTo>
                  <a:pt x="0" y="538420"/>
                </a:lnTo>
                <a:lnTo>
                  <a:pt x="10939" y="429910"/>
                </a:lnTo>
                <a:cubicBezTo>
                  <a:pt x="61145" y="184561"/>
                  <a:pt x="278229" y="0"/>
                  <a:pt x="538420" y="0"/>
                </a:cubicBezTo>
                <a:close/>
              </a:path>
            </a:pathLst>
          </a:custGeom>
          <a:solidFill>
            <a:srgbClr val="80D1F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grpSp>
        <p:nvGrpSpPr>
          <p:cNvPr id="11" name="组合 10"/>
          <p:cNvGrpSpPr>
            <a:grpSpLocks/>
          </p:cNvGrpSpPr>
          <p:nvPr/>
        </p:nvGrpSpPr>
        <p:grpSpPr bwMode="auto">
          <a:xfrm>
            <a:off x="7564438" y="1877219"/>
            <a:ext cx="349246" cy="406403"/>
            <a:chOff x="0" y="0"/>
            <a:chExt cx="402656" cy="450303"/>
          </a:xfrm>
        </p:grpSpPr>
        <p:sp>
          <p:nvSpPr>
            <p:cNvPr id="27" name="Freeform 108"/>
            <p:cNvSpPr>
              <a:spLocks noEditPoints="1" noChangeArrowheads="1"/>
            </p:cNvSpPr>
            <p:nvPr/>
          </p:nvSpPr>
          <p:spPr bwMode="auto">
            <a:xfrm>
              <a:off x="69134" y="167228"/>
              <a:ext cx="56988" cy="57923"/>
            </a:xfrm>
            <a:custGeom>
              <a:avLst/>
              <a:gdLst>
                <a:gd name="T0" fmla="*/ 2147483647 w 26"/>
                <a:gd name="T1" fmla="*/ 0 h 26"/>
                <a:gd name="T2" fmla="*/ 0 w 26"/>
                <a:gd name="T3" fmla="*/ 2147483647 h 26"/>
                <a:gd name="T4" fmla="*/ 2147483647 w 26"/>
                <a:gd name="T5" fmla="*/ 2147483647 h 26"/>
                <a:gd name="T6" fmla="*/ 2147483647 w 26"/>
                <a:gd name="T7" fmla="*/ 2147483647 h 26"/>
                <a:gd name="T8" fmla="*/ 2147483647 w 26"/>
                <a:gd name="T9" fmla="*/ 0 h 26"/>
                <a:gd name="T10" fmla="*/ 2147483647 w 26"/>
                <a:gd name="T11" fmla="*/ 2147483647 h 26"/>
                <a:gd name="T12" fmla="*/ 2147483647 w 26"/>
                <a:gd name="T13" fmla="*/ 2147483647 h 26"/>
                <a:gd name="T14" fmla="*/ 2147483647 w 26"/>
                <a:gd name="T15" fmla="*/ 2147483647 h 26"/>
                <a:gd name="T16" fmla="*/ 2147483647 w 26"/>
                <a:gd name="T17" fmla="*/ 2147483647 h 26"/>
                <a:gd name="T18" fmla="*/ 2147483647 w 26"/>
                <a:gd name="T19" fmla="*/ 2147483647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6"/>
                <a:gd name="T31" fmla="*/ 0 h 26"/>
                <a:gd name="T32" fmla="*/ 26 w 26"/>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6" h="26">
                  <a:moveTo>
                    <a:pt x="13" y="0"/>
                  </a:moveTo>
                  <a:cubicBezTo>
                    <a:pt x="6" y="0"/>
                    <a:pt x="0" y="6"/>
                    <a:pt x="0" y="13"/>
                  </a:cubicBezTo>
                  <a:cubicBezTo>
                    <a:pt x="0" y="20"/>
                    <a:pt x="6" y="26"/>
                    <a:pt x="13" y="26"/>
                  </a:cubicBezTo>
                  <a:cubicBezTo>
                    <a:pt x="20" y="26"/>
                    <a:pt x="26" y="20"/>
                    <a:pt x="26" y="13"/>
                  </a:cubicBezTo>
                  <a:cubicBezTo>
                    <a:pt x="26" y="6"/>
                    <a:pt x="20" y="0"/>
                    <a:pt x="13" y="0"/>
                  </a:cubicBezTo>
                  <a:close/>
                  <a:moveTo>
                    <a:pt x="13" y="23"/>
                  </a:moveTo>
                  <a:cubicBezTo>
                    <a:pt x="8" y="23"/>
                    <a:pt x="3" y="18"/>
                    <a:pt x="3" y="13"/>
                  </a:cubicBezTo>
                  <a:cubicBezTo>
                    <a:pt x="3" y="7"/>
                    <a:pt x="8" y="3"/>
                    <a:pt x="13" y="3"/>
                  </a:cubicBezTo>
                  <a:cubicBezTo>
                    <a:pt x="19" y="3"/>
                    <a:pt x="23" y="7"/>
                    <a:pt x="23" y="13"/>
                  </a:cubicBezTo>
                  <a:cubicBezTo>
                    <a:pt x="23" y="18"/>
                    <a:pt x="19" y="23"/>
                    <a:pt x="13" y="23"/>
                  </a:cubicBezTo>
                  <a:close/>
                </a:path>
              </a:pathLst>
            </a:custGeom>
            <a:solidFill>
              <a:srgbClr val="3C2F5A"/>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sp>
          <p:nvSpPr>
            <p:cNvPr id="28" name="Freeform 109"/>
            <p:cNvSpPr>
              <a:spLocks noEditPoints="1" noChangeArrowheads="1"/>
            </p:cNvSpPr>
            <p:nvPr/>
          </p:nvSpPr>
          <p:spPr bwMode="auto">
            <a:xfrm>
              <a:off x="197125" y="129859"/>
              <a:ext cx="48580" cy="48580"/>
            </a:xfrm>
            <a:custGeom>
              <a:avLst/>
              <a:gdLst>
                <a:gd name="T0" fmla="*/ 2147483647 w 22"/>
                <a:gd name="T1" fmla="*/ 0 h 22"/>
                <a:gd name="T2" fmla="*/ 0 w 22"/>
                <a:gd name="T3" fmla="*/ 2147483647 h 22"/>
                <a:gd name="T4" fmla="*/ 2147483647 w 22"/>
                <a:gd name="T5" fmla="*/ 2147483647 h 22"/>
                <a:gd name="T6" fmla="*/ 2147483647 w 22"/>
                <a:gd name="T7" fmla="*/ 2147483647 h 22"/>
                <a:gd name="T8" fmla="*/ 2147483647 w 22"/>
                <a:gd name="T9" fmla="*/ 0 h 22"/>
                <a:gd name="T10" fmla="*/ 2147483647 w 22"/>
                <a:gd name="T11" fmla="*/ 2147483647 h 22"/>
                <a:gd name="T12" fmla="*/ 2147483647 w 22"/>
                <a:gd name="T13" fmla="*/ 2147483647 h 22"/>
                <a:gd name="T14" fmla="*/ 2147483647 w 22"/>
                <a:gd name="T15" fmla="*/ 2147483647 h 22"/>
                <a:gd name="T16" fmla="*/ 2147483647 w 22"/>
                <a:gd name="T17" fmla="*/ 2147483647 h 22"/>
                <a:gd name="T18" fmla="*/ 2147483647 w 22"/>
                <a:gd name="T19" fmla="*/ 2147483647 h 2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
                <a:gd name="T31" fmla="*/ 0 h 22"/>
                <a:gd name="T32" fmla="*/ 22 w 22"/>
                <a:gd name="T33" fmla="*/ 22 h 2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 h="22">
                  <a:moveTo>
                    <a:pt x="11" y="0"/>
                  </a:moveTo>
                  <a:cubicBezTo>
                    <a:pt x="5" y="0"/>
                    <a:pt x="0" y="5"/>
                    <a:pt x="0" y="11"/>
                  </a:cubicBezTo>
                  <a:cubicBezTo>
                    <a:pt x="0" y="17"/>
                    <a:pt x="5" y="22"/>
                    <a:pt x="11" y="22"/>
                  </a:cubicBezTo>
                  <a:cubicBezTo>
                    <a:pt x="17" y="22"/>
                    <a:pt x="22" y="17"/>
                    <a:pt x="22" y="11"/>
                  </a:cubicBezTo>
                  <a:cubicBezTo>
                    <a:pt x="22" y="5"/>
                    <a:pt x="17" y="0"/>
                    <a:pt x="11" y="0"/>
                  </a:cubicBezTo>
                  <a:close/>
                  <a:moveTo>
                    <a:pt x="11" y="17"/>
                  </a:moveTo>
                  <a:cubicBezTo>
                    <a:pt x="8" y="17"/>
                    <a:pt x="5" y="14"/>
                    <a:pt x="5" y="11"/>
                  </a:cubicBezTo>
                  <a:cubicBezTo>
                    <a:pt x="5" y="8"/>
                    <a:pt x="8" y="5"/>
                    <a:pt x="11" y="5"/>
                  </a:cubicBezTo>
                  <a:cubicBezTo>
                    <a:pt x="14" y="5"/>
                    <a:pt x="17" y="8"/>
                    <a:pt x="17" y="11"/>
                  </a:cubicBezTo>
                  <a:cubicBezTo>
                    <a:pt x="17" y="14"/>
                    <a:pt x="14" y="17"/>
                    <a:pt x="11" y="17"/>
                  </a:cubicBezTo>
                  <a:close/>
                </a:path>
              </a:pathLst>
            </a:custGeom>
            <a:solidFill>
              <a:srgbClr val="3C2F5A"/>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sp>
          <p:nvSpPr>
            <p:cNvPr id="29" name="Freeform 110"/>
            <p:cNvSpPr>
              <a:spLocks noEditPoints="1" noChangeArrowheads="1"/>
            </p:cNvSpPr>
            <p:nvPr/>
          </p:nvSpPr>
          <p:spPr bwMode="auto">
            <a:xfrm>
              <a:off x="82213" y="181242"/>
              <a:ext cx="30829" cy="30829"/>
            </a:xfrm>
            <a:custGeom>
              <a:avLst/>
              <a:gdLst>
                <a:gd name="T0" fmla="*/ 2147483647 w 14"/>
                <a:gd name="T1" fmla="*/ 0 h 14"/>
                <a:gd name="T2" fmla="*/ 0 w 14"/>
                <a:gd name="T3" fmla="*/ 2147483647 h 14"/>
                <a:gd name="T4" fmla="*/ 2147483647 w 14"/>
                <a:gd name="T5" fmla="*/ 2147483647 h 14"/>
                <a:gd name="T6" fmla="*/ 2147483647 w 14"/>
                <a:gd name="T7" fmla="*/ 2147483647 h 14"/>
                <a:gd name="T8" fmla="*/ 2147483647 w 14"/>
                <a:gd name="T9" fmla="*/ 0 h 14"/>
                <a:gd name="T10" fmla="*/ 2147483647 w 14"/>
                <a:gd name="T11" fmla="*/ 2147483647 h 14"/>
                <a:gd name="T12" fmla="*/ 2147483647 w 14"/>
                <a:gd name="T13" fmla="*/ 2147483647 h 14"/>
                <a:gd name="T14" fmla="*/ 2147483647 w 14"/>
                <a:gd name="T15" fmla="*/ 2147483647 h 14"/>
                <a:gd name="T16" fmla="*/ 2147483647 w 14"/>
                <a:gd name="T17" fmla="*/ 2147483647 h 14"/>
                <a:gd name="T18" fmla="*/ 2147483647 w 14"/>
                <a:gd name="T19" fmla="*/ 2147483647 h 1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4"/>
                <a:gd name="T31" fmla="*/ 0 h 14"/>
                <a:gd name="T32" fmla="*/ 14 w 14"/>
                <a:gd name="T33" fmla="*/ 14 h 1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4" h="14">
                  <a:moveTo>
                    <a:pt x="7" y="0"/>
                  </a:moveTo>
                  <a:cubicBezTo>
                    <a:pt x="3" y="0"/>
                    <a:pt x="0" y="3"/>
                    <a:pt x="0" y="7"/>
                  </a:cubicBezTo>
                  <a:cubicBezTo>
                    <a:pt x="0" y="11"/>
                    <a:pt x="3" y="14"/>
                    <a:pt x="7" y="14"/>
                  </a:cubicBezTo>
                  <a:cubicBezTo>
                    <a:pt x="11" y="14"/>
                    <a:pt x="14" y="11"/>
                    <a:pt x="14" y="7"/>
                  </a:cubicBezTo>
                  <a:cubicBezTo>
                    <a:pt x="14" y="3"/>
                    <a:pt x="11" y="0"/>
                    <a:pt x="7" y="0"/>
                  </a:cubicBezTo>
                  <a:close/>
                  <a:moveTo>
                    <a:pt x="7" y="10"/>
                  </a:moveTo>
                  <a:cubicBezTo>
                    <a:pt x="5" y="10"/>
                    <a:pt x="4" y="9"/>
                    <a:pt x="4" y="7"/>
                  </a:cubicBezTo>
                  <a:cubicBezTo>
                    <a:pt x="4" y="5"/>
                    <a:pt x="5" y="3"/>
                    <a:pt x="7" y="3"/>
                  </a:cubicBezTo>
                  <a:cubicBezTo>
                    <a:pt x="9" y="3"/>
                    <a:pt x="11" y="5"/>
                    <a:pt x="11" y="7"/>
                  </a:cubicBezTo>
                  <a:cubicBezTo>
                    <a:pt x="11" y="9"/>
                    <a:pt x="9" y="10"/>
                    <a:pt x="7" y="10"/>
                  </a:cubicBezTo>
                  <a:close/>
                </a:path>
              </a:pathLst>
            </a:custGeom>
            <a:solidFill>
              <a:srgbClr val="3C2F5A"/>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sp>
          <p:nvSpPr>
            <p:cNvPr id="30" name="Freeform 111"/>
            <p:cNvSpPr>
              <a:spLocks noEditPoints="1" noChangeArrowheads="1"/>
            </p:cNvSpPr>
            <p:nvPr/>
          </p:nvSpPr>
          <p:spPr bwMode="auto">
            <a:xfrm>
              <a:off x="172835" y="105569"/>
              <a:ext cx="97161" cy="97160"/>
            </a:xfrm>
            <a:custGeom>
              <a:avLst/>
              <a:gdLst>
                <a:gd name="T0" fmla="*/ 2147483647 w 44"/>
                <a:gd name="T1" fmla="*/ 0 h 44"/>
                <a:gd name="T2" fmla="*/ 0 w 44"/>
                <a:gd name="T3" fmla="*/ 2147483647 h 44"/>
                <a:gd name="T4" fmla="*/ 2147483647 w 44"/>
                <a:gd name="T5" fmla="*/ 2147483647 h 44"/>
                <a:gd name="T6" fmla="*/ 2147483647 w 44"/>
                <a:gd name="T7" fmla="*/ 2147483647 h 44"/>
                <a:gd name="T8" fmla="*/ 2147483647 w 44"/>
                <a:gd name="T9" fmla="*/ 0 h 44"/>
                <a:gd name="T10" fmla="*/ 2147483647 w 44"/>
                <a:gd name="T11" fmla="*/ 2147483647 h 44"/>
                <a:gd name="T12" fmla="*/ 2147483647 w 44"/>
                <a:gd name="T13" fmla="*/ 2147483647 h 44"/>
                <a:gd name="T14" fmla="*/ 2147483647 w 44"/>
                <a:gd name="T15" fmla="*/ 2147483647 h 44"/>
                <a:gd name="T16" fmla="*/ 2147483647 w 44"/>
                <a:gd name="T17" fmla="*/ 2147483647 h 44"/>
                <a:gd name="T18" fmla="*/ 2147483647 w 44"/>
                <a:gd name="T19" fmla="*/ 2147483647 h 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44"/>
                <a:gd name="T32" fmla="*/ 44 w 44"/>
                <a:gd name="T33" fmla="*/ 44 h 4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44">
                  <a:moveTo>
                    <a:pt x="22" y="0"/>
                  </a:moveTo>
                  <a:cubicBezTo>
                    <a:pt x="10" y="0"/>
                    <a:pt x="0" y="10"/>
                    <a:pt x="0" y="22"/>
                  </a:cubicBezTo>
                  <a:cubicBezTo>
                    <a:pt x="0" y="34"/>
                    <a:pt x="10" y="44"/>
                    <a:pt x="22" y="44"/>
                  </a:cubicBezTo>
                  <a:cubicBezTo>
                    <a:pt x="34" y="44"/>
                    <a:pt x="44" y="34"/>
                    <a:pt x="44" y="22"/>
                  </a:cubicBezTo>
                  <a:cubicBezTo>
                    <a:pt x="44" y="10"/>
                    <a:pt x="34" y="0"/>
                    <a:pt x="22" y="0"/>
                  </a:cubicBezTo>
                  <a:close/>
                  <a:moveTo>
                    <a:pt x="22" y="39"/>
                  </a:moveTo>
                  <a:cubicBezTo>
                    <a:pt x="13" y="39"/>
                    <a:pt x="5" y="31"/>
                    <a:pt x="5" y="22"/>
                  </a:cubicBezTo>
                  <a:cubicBezTo>
                    <a:pt x="5" y="13"/>
                    <a:pt x="13" y="6"/>
                    <a:pt x="22" y="6"/>
                  </a:cubicBezTo>
                  <a:cubicBezTo>
                    <a:pt x="31" y="6"/>
                    <a:pt x="39" y="13"/>
                    <a:pt x="39" y="22"/>
                  </a:cubicBezTo>
                  <a:cubicBezTo>
                    <a:pt x="39" y="31"/>
                    <a:pt x="31" y="39"/>
                    <a:pt x="22" y="39"/>
                  </a:cubicBezTo>
                  <a:close/>
                </a:path>
              </a:pathLst>
            </a:custGeom>
            <a:solidFill>
              <a:srgbClr val="3C2F5A"/>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sp>
          <p:nvSpPr>
            <p:cNvPr id="31" name="Freeform 112"/>
            <p:cNvSpPr>
              <a:spLocks noEditPoints="1" noChangeArrowheads="1"/>
            </p:cNvSpPr>
            <p:nvPr/>
          </p:nvSpPr>
          <p:spPr bwMode="auto">
            <a:xfrm>
              <a:off x="0" y="0"/>
              <a:ext cx="402656" cy="450303"/>
            </a:xfrm>
            <a:custGeom>
              <a:avLst/>
              <a:gdLst>
                <a:gd name="T0" fmla="*/ 2147483647 w 182"/>
                <a:gd name="T1" fmla="*/ 2147483647 h 204"/>
                <a:gd name="T2" fmla="*/ 2147483647 w 182"/>
                <a:gd name="T3" fmla="*/ 2147483647 h 204"/>
                <a:gd name="T4" fmla="*/ 2147483647 w 182"/>
                <a:gd name="T5" fmla="*/ 0 h 204"/>
                <a:gd name="T6" fmla="*/ 2147483647 w 182"/>
                <a:gd name="T7" fmla="*/ 2147483647 h 204"/>
                <a:gd name="T8" fmla="*/ 0 w 182"/>
                <a:gd name="T9" fmla="*/ 2147483647 h 204"/>
                <a:gd name="T10" fmla="*/ 2147483647 w 182"/>
                <a:gd name="T11" fmla="*/ 2147483647 h 204"/>
                <a:gd name="T12" fmla="*/ 2147483647 w 182"/>
                <a:gd name="T13" fmla="*/ 2147483647 h 204"/>
                <a:gd name="T14" fmla="*/ 2147483647 w 182"/>
                <a:gd name="T15" fmla="*/ 2147483647 h 204"/>
                <a:gd name="T16" fmla="*/ 2147483647 w 182"/>
                <a:gd name="T17" fmla="*/ 2147483647 h 204"/>
                <a:gd name="T18" fmla="*/ 2147483647 w 182"/>
                <a:gd name="T19" fmla="*/ 2147483647 h 204"/>
                <a:gd name="T20" fmla="*/ 2147483647 w 182"/>
                <a:gd name="T21" fmla="*/ 2147483647 h 204"/>
                <a:gd name="T22" fmla="*/ 2147483647 w 182"/>
                <a:gd name="T23" fmla="*/ 2147483647 h 204"/>
                <a:gd name="T24" fmla="*/ 2147483647 w 182"/>
                <a:gd name="T25" fmla="*/ 2147483647 h 204"/>
                <a:gd name="T26" fmla="*/ 2147483647 w 182"/>
                <a:gd name="T27" fmla="*/ 2147483647 h 204"/>
                <a:gd name="T28" fmla="*/ 2147483647 w 182"/>
                <a:gd name="T29" fmla="*/ 2147483647 h 204"/>
                <a:gd name="T30" fmla="*/ 2147483647 w 182"/>
                <a:gd name="T31" fmla="*/ 2147483647 h 204"/>
                <a:gd name="T32" fmla="*/ 2147483647 w 182"/>
                <a:gd name="T33" fmla="*/ 2147483647 h 204"/>
                <a:gd name="T34" fmla="*/ 2147483647 w 182"/>
                <a:gd name="T35" fmla="*/ 2147483647 h 204"/>
                <a:gd name="T36" fmla="*/ 2147483647 w 182"/>
                <a:gd name="T37" fmla="*/ 2147483647 h 204"/>
                <a:gd name="T38" fmla="*/ 2147483647 w 182"/>
                <a:gd name="T39" fmla="*/ 2147483647 h 204"/>
                <a:gd name="T40" fmla="*/ 2147483647 w 182"/>
                <a:gd name="T41" fmla="*/ 2147483647 h 204"/>
                <a:gd name="T42" fmla="*/ 2147483647 w 182"/>
                <a:gd name="T43" fmla="*/ 2147483647 h 204"/>
                <a:gd name="T44" fmla="*/ 2147483647 w 182"/>
                <a:gd name="T45" fmla="*/ 2147483647 h 204"/>
                <a:gd name="T46" fmla="*/ 2147483647 w 182"/>
                <a:gd name="T47" fmla="*/ 2147483647 h 204"/>
                <a:gd name="T48" fmla="*/ 2147483647 w 182"/>
                <a:gd name="T49" fmla="*/ 2147483647 h 204"/>
                <a:gd name="T50" fmla="*/ 2147483647 w 182"/>
                <a:gd name="T51" fmla="*/ 2147483647 h 204"/>
                <a:gd name="T52" fmla="*/ 2147483647 w 182"/>
                <a:gd name="T53" fmla="*/ 2147483647 h 204"/>
                <a:gd name="T54" fmla="*/ 2147483647 w 182"/>
                <a:gd name="T55" fmla="*/ 2147483647 h 204"/>
                <a:gd name="T56" fmla="*/ 2147483647 w 182"/>
                <a:gd name="T57" fmla="*/ 2147483647 h 204"/>
                <a:gd name="T58" fmla="*/ 2147483647 w 182"/>
                <a:gd name="T59" fmla="*/ 2147483647 h 204"/>
                <a:gd name="T60" fmla="*/ 2147483647 w 182"/>
                <a:gd name="T61" fmla="*/ 2147483647 h 204"/>
                <a:gd name="T62" fmla="*/ 2147483647 w 182"/>
                <a:gd name="T63" fmla="*/ 2147483647 h 204"/>
                <a:gd name="T64" fmla="*/ 2147483647 w 182"/>
                <a:gd name="T65" fmla="*/ 2147483647 h 204"/>
                <a:gd name="T66" fmla="*/ 2147483647 w 182"/>
                <a:gd name="T67" fmla="*/ 2147483647 h 204"/>
                <a:gd name="T68" fmla="*/ 2147483647 w 182"/>
                <a:gd name="T69" fmla="*/ 2147483647 h 204"/>
                <a:gd name="T70" fmla="*/ 2147483647 w 182"/>
                <a:gd name="T71" fmla="*/ 2147483647 h 204"/>
                <a:gd name="T72" fmla="*/ 2147483647 w 182"/>
                <a:gd name="T73" fmla="*/ 2147483647 h 204"/>
                <a:gd name="T74" fmla="*/ 2147483647 w 182"/>
                <a:gd name="T75" fmla="*/ 2147483647 h 204"/>
                <a:gd name="T76" fmla="*/ 2147483647 w 182"/>
                <a:gd name="T77" fmla="*/ 2147483647 h 204"/>
                <a:gd name="T78" fmla="*/ 2147483647 w 182"/>
                <a:gd name="T79" fmla="*/ 2147483647 h 204"/>
                <a:gd name="T80" fmla="*/ 2147483647 w 182"/>
                <a:gd name="T81" fmla="*/ 2147483647 h 204"/>
                <a:gd name="T82" fmla="*/ 2147483647 w 182"/>
                <a:gd name="T83" fmla="*/ 2147483647 h 204"/>
                <a:gd name="T84" fmla="*/ 2147483647 w 182"/>
                <a:gd name="T85" fmla="*/ 2147483647 h 204"/>
                <a:gd name="T86" fmla="*/ 2147483647 w 182"/>
                <a:gd name="T87" fmla="*/ 2147483647 h 204"/>
                <a:gd name="T88" fmla="*/ 2147483647 w 182"/>
                <a:gd name="T89" fmla="*/ 2147483647 h 204"/>
                <a:gd name="T90" fmla="*/ 2147483647 w 182"/>
                <a:gd name="T91" fmla="*/ 2147483647 h 20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82"/>
                <a:gd name="T139" fmla="*/ 0 h 204"/>
                <a:gd name="T140" fmla="*/ 182 w 182"/>
                <a:gd name="T141" fmla="*/ 204 h 20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82" h="204">
                  <a:moveTo>
                    <a:pt x="170" y="111"/>
                  </a:moveTo>
                  <a:cubicBezTo>
                    <a:pt x="166" y="107"/>
                    <a:pt x="160" y="102"/>
                    <a:pt x="157" y="96"/>
                  </a:cubicBezTo>
                  <a:cubicBezTo>
                    <a:pt x="153" y="87"/>
                    <a:pt x="158" y="79"/>
                    <a:pt x="157" y="70"/>
                  </a:cubicBezTo>
                  <a:cubicBezTo>
                    <a:pt x="157" y="63"/>
                    <a:pt x="155" y="54"/>
                    <a:pt x="153" y="48"/>
                  </a:cubicBezTo>
                  <a:cubicBezTo>
                    <a:pt x="149" y="37"/>
                    <a:pt x="142" y="28"/>
                    <a:pt x="133" y="21"/>
                  </a:cubicBezTo>
                  <a:cubicBezTo>
                    <a:pt x="119" y="8"/>
                    <a:pt x="100" y="0"/>
                    <a:pt x="78" y="0"/>
                  </a:cubicBezTo>
                  <a:cubicBezTo>
                    <a:pt x="35" y="0"/>
                    <a:pt x="0" y="32"/>
                    <a:pt x="0" y="71"/>
                  </a:cubicBezTo>
                  <a:cubicBezTo>
                    <a:pt x="0" y="74"/>
                    <a:pt x="0" y="77"/>
                    <a:pt x="1" y="79"/>
                  </a:cubicBezTo>
                  <a:cubicBezTo>
                    <a:pt x="1" y="96"/>
                    <a:pt x="6" y="117"/>
                    <a:pt x="22" y="139"/>
                  </a:cubicBezTo>
                  <a:cubicBezTo>
                    <a:pt x="22" y="139"/>
                    <a:pt x="43" y="182"/>
                    <a:pt x="0" y="204"/>
                  </a:cubicBezTo>
                  <a:cubicBezTo>
                    <a:pt x="95" y="204"/>
                    <a:pt x="95" y="204"/>
                    <a:pt x="95" y="204"/>
                  </a:cubicBezTo>
                  <a:cubicBezTo>
                    <a:pt x="95" y="204"/>
                    <a:pt x="102" y="176"/>
                    <a:pt x="113" y="176"/>
                  </a:cubicBezTo>
                  <a:cubicBezTo>
                    <a:pt x="123" y="176"/>
                    <a:pt x="133" y="177"/>
                    <a:pt x="142" y="176"/>
                  </a:cubicBezTo>
                  <a:cubicBezTo>
                    <a:pt x="144" y="177"/>
                    <a:pt x="146" y="176"/>
                    <a:pt x="147" y="176"/>
                  </a:cubicBezTo>
                  <a:cubicBezTo>
                    <a:pt x="147" y="176"/>
                    <a:pt x="147" y="176"/>
                    <a:pt x="147" y="176"/>
                  </a:cubicBezTo>
                  <a:cubicBezTo>
                    <a:pt x="147" y="176"/>
                    <a:pt x="147" y="176"/>
                    <a:pt x="147" y="176"/>
                  </a:cubicBezTo>
                  <a:cubicBezTo>
                    <a:pt x="154" y="173"/>
                    <a:pt x="149" y="157"/>
                    <a:pt x="149" y="157"/>
                  </a:cubicBezTo>
                  <a:cubicBezTo>
                    <a:pt x="153" y="155"/>
                    <a:pt x="156" y="153"/>
                    <a:pt x="156" y="151"/>
                  </a:cubicBezTo>
                  <a:cubicBezTo>
                    <a:pt x="156" y="150"/>
                    <a:pt x="156" y="150"/>
                    <a:pt x="156" y="150"/>
                  </a:cubicBezTo>
                  <a:cubicBezTo>
                    <a:pt x="156" y="148"/>
                    <a:pt x="152" y="146"/>
                    <a:pt x="146" y="145"/>
                  </a:cubicBezTo>
                  <a:cubicBezTo>
                    <a:pt x="149" y="145"/>
                    <a:pt x="149" y="145"/>
                    <a:pt x="149" y="145"/>
                  </a:cubicBezTo>
                  <a:cubicBezTo>
                    <a:pt x="153" y="145"/>
                    <a:pt x="156" y="143"/>
                    <a:pt x="156" y="140"/>
                  </a:cubicBezTo>
                  <a:cubicBezTo>
                    <a:pt x="156" y="140"/>
                    <a:pt x="156" y="140"/>
                    <a:pt x="156" y="140"/>
                  </a:cubicBezTo>
                  <a:cubicBezTo>
                    <a:pt x="156" y="139"/>
                    <a:pt x="156" y="138"/>
                    <a:pt x="155" y="138"/>
                  </a:cubicBezTo>
                  <a:cubicBezTo>
                    <a:pt x="156" y="135"/>
                    <a:pt x="159" y="121"/>
                    <a:pt x="160" y="121"/>
                  </a:cubicBezTo>
                  <a:cubicBezTo>
                    <a:pt x="182" y="119"/>
                    <a:pt x="170" y="111"/>
                    <a:pt x="170" y="111"/>
                  </a:cubicBezTo>
                  <a:close/>
                  <a:moveTo>
                    <a:pt x="66" y="93"/>
                  </a:moveTo>
                  <a:cubicBezTo>
                    <a:pt x="62" y="93"/>
                    <a:pt x="62" y="93"/>
                    <a:pt x="62" y="93"/>
                  </a:cubicBezTo>
                  <a:cubicBezTo>
                    <a:pt x="62" y="95"/>
                    <a:pt x="61" y="97"/>
                    <a:pt x="60" y="99"/>
                  </a:cubicBezTo>
                  <a:cubicBezTo>
                    <a:pt x="62" y="102"/>
                    <a:pt x="62" y="102"/>
                    <a:pt x="62" y="102"/>
                  </a:cubicBezTo>
                  <a:cubicBezTo>
                    <a:pt x="57" y="107"/>
                    <a:pt x="57" y="107"/>
                    <a:pt x="57" y="107"/>
                  </a:cubicBezTo>
                  <a:cubicBezTo>
                    <a:pt x="54" y="105"/>
                    <a:pt x="54" y="105"/>
                    <a:pt x="54" y="105"/>
                  </a:cubicBezTo>
                  <a:cubicBezTo>
                    <a:pt x="52" y="106"/>
                    <a:pt x="50" y="107"/>
                    <a:pt x="48" y="107"/>
                  </a:cubicBezTo>
                  <a:cubicBezTo>
                    <a:pt x="48" y="110"/>
                    <a:pt x="48" y="110"/>
                    <a:pt x="48" y="110"/>
                  </a:cubicBezTo>
                  <a:cubicBezTo>
                    <a:pt x="40" y="110"/>
                    <a:pt x="40" y="110"/>
                    <a:pt x="40" y="110"/>
                  </a:cubicBezTo>
                  <a:cubicBezTo>
                    <a:pt x="40" y="107"/>
                    <a:pt x="40" y="107"/>
                    <a:pt x="40" y="107"/>
                  </a:cubicBezTo>
                  <a:cubicBezTo>
                    <a:pt x="38" y="107"/>
                    <a:pt x="36" y="106"/>
                    <a:pt x="34" y="105"/>
                  </a:cubicBezTo>
                  <a:cubicBezTo>
                    <a:pt x="32" y="107"/>
                    <a:pt x="32" y="107"/>
                    <a:pt x="32" y="107"/>
                  </a:cubicBezTo>
                  <a:cubicBezTo>
                    <a:pt x="26" y="102"/>
                    <a:pt x="26" y="102"/>
                    <a:pt x="26" y="102"/>
                  </a:cubicBezTo>
                  <a:cubicBezTo>
                    <a:pt x="28" y="99"/>
                    <a:pt x="28" y="99"/>
                    <a:pt x="28" y="99"/>
                  </a:cubicBezTo>
                  <a:cubicBezTo>
                    <a:pt x="27" y="97"/>
                    <a:pt x="26" y="95"/>
                    <a:pt x="26" y="93"/>
                  </a:cubicBezTo>
                  <a:cubicBezTo>
                    <a:pt x="22" y="93"/>
                    <a:pt x="22" y="93"/>
                    <a:pt x="22" y="93"/>
                  </a:cubicBezTo>
                  <a:cubicBezTo>
                    <a:pt x="22" y="85"/>
                    <a:pt x="22" y="85"/>
                    <a:pt x="22" y="85"/>
                  </a:cubicBezTo>
                  <a:cubicBezTo>
                    <a:pt x="26" y="85"/>
                    <a:pt x="26" y="85"/>
                    <a:pt x="26" y="85"/>
                  </a:cubicBezTo>
                  <a:cubicBezTo>
                    <a:pt x="26" y="83"/>
                    <a:pt x="27" y="81"/>
                    <a:pt x="28" y="79"/>
                  </a:cubicBezTo>
                  <a:cubicBezTo>
                    <a:pt x="26" y="76"/>
                    <a:pt x="26" y="76"/>
                    <a:pt x="26" y="76"/>
                  </a:cubicBezTo>
                  <a:cubicBezTo>
                    <a:pt x="31" y="71"/>
                    <a:pt x="31" y="71"/>
                    <a:pt x="31" y="71"/>
                  </a:cubicBezTo>
                  <a:cubicBezTo>
                    <a:pt x="34" y="73"/>
                    <a:pt x="34" y="73"/>
                    <a:pt x="34" y="73"/>
                  </a:cubicBezTo>
                  <a:cubicBezTo>
                    <a:pt x="36" y="72"/>
                    <a:pt x="38" y="71"/>
                    <a:pt x="40" y="71"/>
                  </a:cubicBezTo>
                  <a:cubicBezTo>
                    <a:pt x="40" y="68"/>
                    <a:pt x="40" y="68"/>
                    <a:pt x="40" y="68"/>
                  </a:cubicBezTo>
                  <a:cubicBezTo>
                    <a:pt x="48" y="68"/>
                    <a:pt x="48" y="68"/>
                    <a:pt x="48" y="68"/>
                  </a:cubicBezTo>
                  <a:cubicBezTo>
                    <a:pt x="48" y="71"/>
                    <a:pt x="48" y="71"/>
                    <a:pt x="48" y="71"/>
                  </a:cubicBezTo>
                  <a:cubicBezTo>
                    <a:pt x="50" y="71"/>
                    <a:pt x="52" y="72"/>
                    <a:pt x="54" y="73"/>
                  </a:cubicBezTo>
                  <a:cubicBezTo>
                    <a:pt x="57" y="71"/>
                    <a:pt x="57" y="71"/>
                    <a:pt x="57" y="71"/>
                  </a:cubicBezTo>
                  <a:cubicBezTo>
                    <a:pt x="63" y="76"/>
                    <a:pt x="63" y="76"/>
                    <a:pt x="63" y="76"/>
                  </a:cubicBezTo>
                  <a:cubicBezTo>
                    <a:pt x="60" y="79"/>
                    <a:pt x="60" y="79"/>
                    <a:pt x="60" y="79"/>
                  </a:cubicBezTo>
                  <a:cubicBezTo>
                    <a:pt x="61" y="81"/>
                    <a:pt x="62" y="83"/>
                    <a:pt x="63" y="85"/>
                  </a:cubicBezTo>
                  <a:cubicBezTo>
                    <a:pt x="66" y="85"/>
                    <a:pt x="66" y="85"/>
                    <a:pt x="66" y="85"/>
                  </a:cubicBezTo>
                  <a:lnTo>
                    <a:pt x="66" y="93"/>
                  </a:lnTo>
                  <a:close/>
                  <a:moveTo>
                    <a:pt x="136" y="77"/>
                  </a:moveTo>
                  <a:cubicBezTo>
                    <a:pt x="130" y="77"/>
                    <a:pt x="130" y="77"/>
                    <a:pt x="130" y="77"/>
                  </a:cubicBezTo>
                  <a:cubicBezTo>
                    <a:pt x="129" y="80"/>
                    <a:pt x="128" y="84"/>
                    <a:pt x="126" y="87"/>
                  </a:cubicBezTo>
                  <a:cubicBezTo>
                    <a:pt x="130" y="91"/>
                    <a:pt x="130" y="91"/>
                    <a:pt x="130" y="91"/>
                  </a:cubicBezTo>
                  <a:cubicBezTo>
                    <a:pt x="121" y="100"/>
                    <a:pt x="121" y="100"/>
                    <a:pt x="121" y="100"/>
                  </a:cubicBezTo>
                  <a:cubicBezTo>
                    <a:pt x="117" y="96"/>
                    <a:pt x="117" y="96"/>
                    <a:pt x="117" y="96"/>
                  </a:cubicBezTo>
                  <a:cubicBezTo>
                    <a:pt x="114" y="98"/>
                    <a:pt x="110" y="99"/>
                    <a:pt x="107" y="100"/>
                  </a:cubicBezTo>
                  <a:cubicBezTo>
                    <a:pt x="107" y="105"/>
                    <a:pt x="107" y="105"/>
                    <a:pt x="107" y="105"/>
                  </a:cubicBezTo>
                  <a:cubicBezTo>
                    <a:pt x="94" y="105"/>
                    <a:pt x="94" y="105"/>
                    <a:pt x="94" y="105"/>
                  </a:cubicBezTo>
                  <a:cubicBezTo>
                    <a:pt x="94" y="100"/>
                    <a:pt x="94" y="100"/>
                    <a:pt x="94" y="100"/>
                  </a:cubicBezTo>
                  <a:cubicBezTo>
                    <a:pt x="90" y="100"/>
                    <a:pt x="86" y="98"/>
                    <a:pt x="83" y="96"/>
                  </a:cubicBezTo>
                  <a:cubicBezTo>
                    <a:pt x="79" y="100"/>
                    <a:pt x="79" y="100"/>
                    <a:pt x="79" y="100"/>
                  </a:cubicBezTo>
                  <a:cubicBezTo>
                    <a:pt x="70" y="91"/>
                    <a:pt x="70" y="91"/>
                    <a:pt x="70" y="91"/>
                  </a:cubicBezTo>
                  <a:cubicBezTo>
                    <a:pt x="74" y="87"/>
                    <a:pt x="74" y="87"/>
                    <a:pt x="74" y="87"/>
                  </a:cubicBezTo>
                  <a:cubicBezTo>
                    <a:pt x="72" y="84"/>
                    <a:pt x="71" y="81"/>
                    <a:pt x="70" y="77"/>
                  </a:cubicBezTo>
                  <a:cubicBezTo>
                    <a:pt x="64" y="77"/>
                    <a:pt x="64" y="77"/>
                    <a:pt x="64" y="77"/>
                  </a:cubicBezTo>
                  <a:cubicBezTo>
                    <a:pt x="64" y="64"/>
                    <a:pt x="64" y="64"/>
                    <a:pt x="64" y="64"/>
                  </a:cubicBezTo>
                  <a:cubicBezTo>
                    <a:pt x="70" y="64"/>
                    <a:pt x="70" y="64"/>
                    <a:pt x="70" y="64"/>
                  </a:cubicBezTo>
                  <a:cubicBezTo>
                    <a:pt x="70" y="60"/>
                    <a:pt x="72" y="56"/>
                    <a:pt x="74" y="53"/>
                  </a:cubicBezTo>
                  <a:cubicBezTo>
                    <a:pt x="70" y="49"/>
                    <a:pt x="70" y="49"/>
                    <a:pt x="70" y="49"/>
                  </a:cubicBezTo>
                  <a:cubicBezTo>
                    <a:pt x="79" y="40"/>
                    <a:pt x="79" y="40"/>
                    <a:pt x="79" y="40"/>
                  </a:cubicBezTo>
                  <a:cubicBezTo>
                    <a:pt x="83" y="44"/>
                    <a:pt x="83" y="44"/>
                    <a:pt x="83" y="44"/>
                  </a:cubicBezTo>
                  <a:cubicBezTo>
                    <a:pt x="86" y="42"/>
                    <a:pt x="90" y="41"/>
                    <a:pt x="94" y="40"/>
                  </a:cubicBezTo>
                  <a:cubicBezTo>
                    <a:pt x="94" y="35"/>
                    <a:pt x="94" y="35"/>
                    <a:pt x="94" y="35"/>
                  </a:cubicBezTo>
                  <a:cubicBezTo>
                    <a:pt x="107" y="35"/>
                    <a:pt x="107" y="35"/>
                    <a:pt x="107" y="35"/>
                  </a:cubicBezTo>
                  <a:cubicBezTo>
                    <a:pt x="107" y="40"/>
                    <a:pt x="107" y="40"/>
                    <a:pt x="107" y="40"/>
                  </a:cubicBezTo>
                  <a:cubicBezTo>
                    <a:pt x="110" y="41"/>
                    <a:pt x="114" y="42"/>
                    <a:pt x="117" y="44"/>
                  </a:cubicBezTo>
                  <a:cubicBezTo>
                    <a:pt x="121" y="40"/>
                    <a:pt x="121" y="40"/>
                    <a:pt x="121" y="40"/>
                  </a:cubicBezTo>
                  <a:cubicBezTo>
                    <a:pt x="130" y="49"/>
                    <a:pt x="130" y="49"/>
                    <a:pt x="130" y="49"/>
                  </a:cubicBezTo>
                  <a:cubicBezTo>
                    <a:pt x="126" y="53"/>
                    <a:pt x="126" y="53"/>
                    <a:pt x="126" y="53"/>
                  </a:cubicBezTo>
                  <a:cubicBezTo>
                    <a:pt x="128" y="57"/>
                    <a:pt x="130" y="60"/>
                    <a:pt x="130" y="64"/>
                  </a:cubicBezTo>
                  <a:cubicBezTo>
                    <a:pt x="136" y="64"/>
                    <a:pt x="136" y="64"/>
                    <a:pt x="136" y="64"/>
                  </a:cubicBezTo>
                  <a:lnTo>
                    <a:pt x="136" y="77"/>
                  </a:lnTo>
                  <a:close/>
                </a:path>
              </a:pathLst>
            </a:custGeom>
            <a:solidFill>
              <a:srgbClr val="3C2F5A"/>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grpSp>
      <p:grpSp>
        <p:nvGrpSpPr>
          <p:cNvPr id="12" name="组合 11"/>
          <p:cNvGrpSpPr>
            <a:grpSpLocks/>
          </p:cNvGrpSpPr>
          <p:nvPr/>
        </p:nvGrpSpPr>
        <p:grpSpPr bwMode="auto">
          <a:xfrm>
            <a:off x="7224713" y="3058319"/>
            <a:ext cx="339725" cy="334962"/>
            <a:chOff x="0" y="0"/>
            <a:chExt cx="453105" cy="448433"/>
          </a:xfrm>
        </p:grpSpPr>
        <p:sp>
          <p:nvSpPr>
            <p:cNvPr id="25" name="Freeform 136"/>
            <p:cNvSpPr>
              <a:spLocks noChangeArrowheads="1"/>
            </p:cNvSpPr>
            <p:nvPr/>
          </p:nvSpPr>
          <p:spPr bwMode="auto">
            <a:xfrm>
              <a:off x="0" y="251309"/>
              <a:ext cx="453105" cy="197124"/>
            </a:xfrm>
            <a:custGeom>
              <a:avLst/>
              <a:gdLst>
                <a:gd name="T0" fmla="*/ 2147483647 w 205"/>
                <a:gd name="T1" fmla="*/ 2147483647 h 89"/>
                <a:gd name="T2" fmla="*/ 2147483647 w 205"/>
                <a:gd name="T3" fmla="*/ 0 h 89"/>
                <a:gd name="T4" fmla="*/ 0 w 205"/>
                <a:gd name="T5" fmla="*/ 0 h 89"/>
                <a:gd name="T6" fmla="*/ 0 w 205"/>
                <a:gd name="T7" fmla="*/ 2147483647 h 89"/>
                <a:gd name="T8" fmla="*/ 2147483647 w 205"/>
                <a:gd name="T9" fmla="*/ 2147483647 h 89"/>
                <a:gd name="T10" fmla="*/ 2147483647 w 205"/>
                <a:gd name="T11" fmla="*/ 2147483647 h 89"/>
                <a:gd name="T12" fmla="*/ 2147483647 w 205"/>
                <a:gd name="T13" fmla="*/ 2147483647 h 89"/>
                <a:gd name="T14" fmla="*/ 2147483647 w 205"/>
                <a:gd name="T15" fmla="*/ 0 h 89"/>
                <a:gd name="T16" fmla="*/ 2147483647 w 205"/>
                <a:gd name="T17" fmla="*/ 0 h 89"/>
                <a:gd name="T18" fmla="*/ 2147483647 w 205"/>
                <a:gd name="T19" fmla="*/ 2147483647 h 8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5"/>
                <a:gd name="T31" fmla="*/ 0 h 89"/>
                <a:gd name="T32" fmla="*/ 205 w 205"/>
                <a:gd name="T33" fmla="*/ 89 h 8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5" h="89">
                  <a:moveTo>
                    <a:pt x="103" y="19"/>
                  </a:moveTo>
                  <a:cubicBezTo>
                    <a:pt x="82" y="19"/>
                    <a:pt x="62" y="12"/>
                    <a:pt x="47" y="0"/>
                  </a:cubicBezTo>
                  <a:cubicBezTo>
                    <a:pt x="0" y="0"/>
                    <a:pt x="0" y="0"/>
                    <a:pt x="0" y="0"/>
                  </a:cubicBezTo>
                  <a:cubicBezTo>
                    <a:pt x="0" y="67"/>
                    <a:pt x="0" y="67"/>
                    <a:pt x="0" y="67"/>
                  </a:cubicBezTo>
                  <a:cubicBezTo>
                    <a:pt x="0" y="79"/>
                    <a:pt x="10" y="89"/>
                    <a:pt x="22" y="89"/>
                  </a:cubicBezTo>
                  <a:cubicBezTo>
                    <a:pt x="183" y="89"/>
                    <a:pt x="183" y="89"/>
                    <a:pt x="183" y="89"/>
                  </a:cubicBezTo>
                  <a:cubicBezTo>
                    <a:pt x="195" y="89"/>
                    <a:pt x="205" y="79"/>
                    <a:pt x="205" y="67"/>
                  </a:cubicBezTo>
                  <a:cubicBezTo>
                    <a:pt x="205" y="0"/>
                    <a:pt x="205" y="0"/>
                    <a:pt x="205" y="0"/>
                  </a:cubicBezTo>
                  <a:cubicBezTo>
                    <a:pt x="158" y="0"/>
                    <a:pt x="158" y="0"/>
                    <a:pt x="158" y="0"/>
                  </a:cubicBezTo>
                  <a:cubicBezTo>
                    <a:pt x="143" y="12"/>
                    <a:pt x="124" y="19"/>
                    <a:pt x="103" y="19"/>
                  </a:cubicBezTo>
                  <a:close/>
                </a:path>
              </a:pathLst>
            </a:custGeom>
            <a:solidFill>
              <a:srgbClr val="46528E"/>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sp>
          <p:nvSpPr>
            <p:cNvPr id="26" name="Freeform 137"/>
            <p:cNvSpPr>
              <a:spLocks noEditPoints="1" noChangeArrowheads="1"/>
            </p:cNvSpPr>
            <p:nvPr/>
          </p:nvSpPr>
          <p:spPr bwMode="auto">
            <a:xfrm>
              <a:off x="0" y="0"/>
              <a:ext cx="453105" cy="260652"/>
            </a:xfrm>
            <a:custGeom>
              <a:avLst/>
              <a:gdLst>
                <a:gd name="T0" fmla="*/ 2147483647 w 205"/>
                <a:gd name="T1" fmla="*/ 2147483647 h 118"/>
                <a:gd name="T2" fmla="*/ 2147483647 w 205"/>
                <a:gd name="T3" fmla="*/ 2147483647 h 118"/>
                <a:gd name="T4" fmla="*/ 2147483647 w 205"/>
                <a:gd name="T5" fmla="*/ 2147483647 h 118"/>
                <a:gd name="T6" fmla="*/ 2147483647 w 205"/>
                <a:gd name="T7" fmla="*/ 2147483647 h 118"/>
                <a:gd name="T8" fmla="*/ 2147483647 w 205"/>
                <a:gd name="T9" fmla="*/ 0 h 118"/>
                <a:gd name="T10" fmla="*/ 2147483647 w 205"/>
                <a:gd name="T11" fmla="*/ 0 h 118"/>
                <a:gd name="T12" fmla="*/ 2147483647 w 205"/>
                <a:gd name="T13" fmla="*/ 2147483647 h 118"/>
                <a:gd name="T14" fmla="*/ 2147483647 w 205"/>
                <a:gd name="T15" fmla="*/ 2147483647 h 118"/>
                <a:gd name="T16" fmla="*/ 2147483647 w 205"/>
                <a:gd name="T17" fmla="*/ 2147483647 h 118"/>
                <a:gd name="T18" fmla="*/ 2147483647 w 205"/>
                <a:gd name="T19" fmla="*/ 2147483647 h 118"/>
                <a:gd name="T20" fmla="*/ 0 w 205"/>
                <a:gd name="T21" fmla="*/ 2147483647 h 118"/>
                <a:gd name="T22" fmla="*/ 0 w 205"/>
                <a:gd name="T23" fmla="*/ 2147483647 h 118"/>
                <a:gd name="T24" fmla="*/ 2147483647 w 205"/>
                <a:gd name="T25" fmla="*/ 2147483647 h 118"/>
                <a:gd name="T26" fmla="*/ 2147483647 w 205"/>
                <a:gd name="T27" fmla="*/ 2147483647 h 118"/>
                <a:gd name="T28" fmla="*/ 2147483647 w 205"/>
                <a:gd name="T29" fmla="*/ 2147483647 h 118"/>
                <a:gd name="T30" fmla="*/ 2147483647 w 205"/>
                <a:gd name="T31" fmla="*/ 2147483647 h 118"/>
                <a:gd name="T32" fmla="*/ 2147483647 w 205"/>
                <a:gd name="T33" fmla="*/ 2147483647 h 118"/>
                <a:gd name="T34" fmla="*/ 2147483647 w 205"/>
                <a:gd name="T35" fmla="*/ 2147483647 h 118"/>
                <a:gd name="T36" fmla="*/ 2147483647 w 205"/>
                <a:gd name="T37" fmla="*/ 2147483647 h 118"/>
                <a:gd name="T38" fmla="*/ 2147483647 w 205"/>
                <a:gd name="T39" fmla="*/ 2147483647 h 118"/>
                <a:gd name="T40" fmla="*/ 2147483647 w 205"/>
                <a:gd name="T41" fmla="*/ 2147483647 h 118"/>
                <a:gd name="T42" fmla="*/ 2147483647 w 205"/>
                <a:gd name="T43" fmla="*/ 2147483647 h 118"/>
                <a:gd name="T44" fmla="*/ 2147483647 w 205"/>
                <a:gd name="T45" fmla="*/ 2147483647 h 118"/>
                <a:gd name="T46" fmla="*/ 2147483647 w 205"/>
                <a:gd name="T47" fmla="*/ 2147483647 h 118"/>
                <a:gd name="T48" fmla="*/ 2147483647 w 205"/>
                <a:gd name="T49" fmla="*/ 2147483647 h 118"/>
                <a:gd name="T50" fmla="*/ 2147483647 w 205"/>
                <a:gd name="T51" fmla="*/ 2147483647 h 118"/>
                <a:gd name="T52" fmla="*/ 2147483647 w 205"/>
                <a:gd name="T53" fmla="*/ 2147483647 h 118"/>
                <a:gd name="T54" fmla="*/ 2147483647 w 205"/>
                <a:gd name="T55" fmla="*/ 2147483647 h 118"/>
                <a:gd name="T56" fmla="*/ 2147483647 w 205"/>
                <a:gd name="T57" fmla="*/ 2147483647 h 118"/>
                <a:gd name="T58" fmla="*/ 2147483647 w 205"/>
                <a:gd name="T59" fmla="*/ 2147483647 h 118"/>
                <a:gd name="T60" fmla="*/ 2147483647 w 205"/>
                <a:gd name="T61" fmla="*/ 2147483647 h 118"/>
                <a:gd name="T62" fmla="*/ 2147483647 w 205"/>
                <a:gd name="T63" fmla="*/ 2147483647 h 11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05"/>
                <a:gd name="T97" fmla="*/ 0 h 118"/>
                <a:gd name="T98" fmla="*/ 205 w 205"/>
                <a:gd name="T99" fmla="*/ 118 h 118"/>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05" h="118">
                  <a:moveTo>
                    <a:pt x="183" y="42"/>
                  </a:moveTo>
                  <a:cubicBezTo>
                    <a:pt x="180" y="42"/>
                    <a:pt x="180" y="42"/>
                    <a:pt x="180" y="42"/>
                  </a:cubicBezTo>
                  <a:cubicBezTo>
                    <a:pt x="154" y="42"/>
                    <a:pt x="154" y="42"/>
                    <a:pt x="154" y="42"/>
                  </a:cubicBezTo>
                  <a:cubicBezTo>
                    <a:pt x="154" y="22"/>
                    <a:pt x="154" y="22"/>
                    <a:pt x="154" y="22"/>
                  </a:cubicBezTo>
                  <a:cubicBezTo>
                    <a:pt x="154" y="10"/>
                    <a:pt x="144" y="0"/>
                    <a:pt x="132" y="0"/>
                  </a:cubicBezTo>
                  <a:cubicBezTo>
                    <a:pt x="73" y="0"/>
                    <a:pt x="73" y="0"/>
                    <a:pt x="73" y="0"/>
                  </a:cubicBezTo>
                  <a:cubicBezTo>
                    <a:pt x="61" y="0"/>
                    <a:pt x="51" y="10"/>
                    <a:pt x="51" y="22"/>
                  </a:cubicBezTo>
                  <a:cubicBezTo>
                    <a:pt x="51" y="42"/>
                    <a:pt x="51" y="42"/>
                    <a:pt x="51" y="42"/>
                  </a:cubicBezTo>
                  <a:cubicBezTo>
                    <a:pt x="25" y="42"/>
                    <a:pt x="25" y="42"/>
                    <a:pt x="25" y="42"/>
                  </a:cubicBezTo>
                  <a:cubicBezTo>
                    <a:pt x="22" y="42"/>
                    <a:pt x="22" y="42"/>
                    <a:pt x="22" y="42"/>
                  </a:cubicBezTo>
                  <a:cubicBezTo>
                    <a:pt x="10" y="42"/>
                    <a:pt x="0" y="52"/>
                    <a:pt x="0" y="64"/>
                  </a:cubicBezTo>
                  <a:cubicBezTo>
                    <a:pt x="0" y="101"/>
                    <a:pt x="0" y="101"/>
                    <a:pt x="0" y="101"/>
                  </a:cubicBezTo>
                  <a:cubicBezTo>
                    <a:pt x="54" y="101"/>
                    <a:pt x="54" y="101"/>
                    <a:pt x="54" y="101"/>
                  </a:cubicBezTo>
                  <a:cubicBezTo>
                    <a:pt x="67" y="112"/>
                    <a:pt x="84" y="118"/>
                    <a:pt x="103" y="118"/>
                  </a:cubicBezTo>
                  <a:cubicBezTo>
                    <a:pt x="121" y="118"/>
                    <a:pt x="138" y="112"/>
                    <a:pt x="151" y="101"/>
                  </a:cubicBezTo>
                  <a:cubicBezTo>
                    <a:pt x="205" y="101"/>
                    <a:pt x="205" y="101"/>
                    <a:pt x="205" y="101"/>
                  </a:cubicBezTo>
                  <a:cubicBezTo>
                    <a:pt x="205" y="64"/>
                    <a:pt x="205" y="64"/>
                    <a:pt x="205" y="64"/>
                  </a:cubicBezTo>
                  <a:cubicBezTo>
                    <a:pt x="205" y="52"/>
                    <a:pt x="195" y="42"/>
                    <a:pt x="183" y="42"/>
                  </a:cubicBezTo>
                  <a:close/>
                  <a:moveTo>
                    <a:pt x="67" y="26"/>
                  </a:moveTo>
                  <a:cubicBezTo>
                    <a:pt x="67" y="22"/>
                    <a:pt x="67" y="22"/>
                    <a:pt x="67" y="22"/>
                  </a:cubicBezTo>
                  <a:cubicBezTo>
                    <a:pt x="67" y="19"/>
                    <a:pt x="70" y="17"/>
                    <a:pt x="73" y="17"/>
                  </a:cubicBezTo>
                  <a:cubicBezTo>
                    <a:pt x="132" y="17"/>
                    <a:pt x="132" y="17"/>
                    <a:pt x="132" y="17"/>
                  </a:cubicBezTo>
                  <a:cubicBezTo>
                    <a:pt x="135" y="17"/>
                    <a:pt x="138" y="19"/>
                    <a:pt x="138" y="22"/>
                  </a:cubicBezTo>
                  <a:cubicBezTo>
                    <a:pt x="138" y="26"/>
                    <a:pt x="138" y="26"/>
                    <a:pt x="138" y="26"/>
                  </a:cubicBezTo>
                  <a:cubicBezTo>
                    <a:pt x="138" y="42"/>
                    <a:pt x="138" y="42"/>
                    <a:pt x="138" y="42"/>
                  </a:cubicBezTo>
                  <a:cubicBezTo>
                    <a:pt x="67" y="42"/>
                    <a:pt x="67" y="42"/>
                    <a:pt x="67" y="42"/>
                  </a:cubicBezTo>
                  <a:lnTo>
                    <a:pt x="67" y="26"/>
                  </a:lnTo>
                  <a:close/>
                  <a:moveTo>
                    <a:pt x="101" y="101"/>
                  </a:moveTo>
                  <a:cubicBezTo>
                    <a:pt x="92" y="101"/>
                    <a:pt x="85" y="94"/>
                    <a:pt x="85" y="86"/>
                  </a:cubicBezTo>
                  <a:cubicBezTo>
                    <a:pt x="85" y="77"/>
                    <a:pt x="92" y="70"/>
                    <a:pt x="101" y="70"/>
                  </a:cubicBezTo>
                  <a:cubicBezTo>
                    <a:pt x="110" y="70"/>
                    <a:pt x="117" y="77"/>
                    <a:pt x="117" y="86"/>
                  </a:cubicBezTo>
                  <a:cubicBezTo>
                    <a:pt x="117" y="94"/>
                    <a:pt x="110" y="101"/>
                    <a:pt x="101" y="101"/>
                  </a:cubicBezTo>
                  <a:close/>
                </a:path>
              </a:pathLst>
            </a:custGeom>
            <a:solidFill>
              <a:srgbClr val="46528E"/>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grpSp>
      <p:grpSp>
        <p:nvGrpSpPr>
          <p:cNvPr id="13" name="组合 12"/>
          <p:cNvGrpSpPr>
            <a:grpSpLocks/>
          </p:cNvGrpSpPr>
          <p:nvPr/>
        </p:nvGrpSpPr>
        <p:grpSpPr bwMode="auto">
          <a:xfrm>
            <a:off x="6907213" y="4117182"/>
            <a:ext cx="317499" cy="404812"/>
            <a:chOff x="0" y="0"/>
            <a:chExt cx="563562" cy="720725"/>
          </a:xfrm>
        </p:grpSpPr>
        <p:sp>
          <p:nvSpPr>
            <p:cNvPr id="22" name="Freeform 32"/>
            <p:cNvSpPr>
              <a:spLocks noChangeArrowheads="1"/>
            </p:cNvSpPr>
            <p:nvPr/>
          </p:nvSpPr>
          <p:spPr bwMode="auto">
            <a:xfrm>
              <a:off x="209550" y="0"/>
              <a:ext cx="142875" cy="720725"/>
            </a:xfrm>
            <a:custGeom>
              <a:avLst/>
              <a:gdLst>
                <a:gd name="T0" fmla="*/ 2147483647 w 64"/>
                <a:gd name="T1" fmla="*/ 2147483647 h 321"/>
                <a:gd name="T2" fmla="*/ 2147483647 w 64"/>
                <a:gd name="T3" fmla="*/ 2147483647 h 321"/>
                <a:gd name="T4" fmla="*/ 0 w 64"/>
                <a:gd name="T5" fmla="*/ 2147483647 h 321"/>
                <a:gd name="T6" fmla="*/ 0 w 64"/>
                <a:gd name="T7" fmla="*/ 2147483647 h 321"/>
                <a:gd name="T8" fmla="*/ 2147483647 w 64"/>
                <a:gd name="T9" fmla="*/ 0 h 321"/>
                <a:gd name="T10" fmla="*/ 2147483647 w 64"/>
                <a:gd name="T11" fmla="*/ 2147483647 h 321"/>
                <a:gd name="T12" fmla="*/ 2147483647 w 64"/>
                <a:gd name="T13" fmla="*/ 2147483647 h 321"/>
                <a:gd name="T14" fmla="*/ 0 60000 65536"/>
                <a:gd name="T15" fmla="*/ 0 60000 65536"/>
                <a:gd name="T16" fmla="*/ 0 60000 65536"/>
                <a:gd name="T17" fmla="*/ 0 60000 65536"/>
                <a:gd name="T18" fmla="*/ 0 60000 65536"/>
                <a:gd name="T19" fmla="*/ 0 60000 65536"/>
                <a:gd name="T20" fmla="*/ 0 60000 65536"/>
                <a:gd name="T21" fmla="*/ 0 w 64"/>
                <a:gd name="T22" fmla="*/ 0 h 321"/>
                <a:gd name="T23" fmla="*/ 64 w 64"/>
                <a:gd name="T24" fmla="*/ 321 h 32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solidFill>
              <a:srgbClr val="6185C1"/>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sp>
          <p:nvSpPr>
            <p:cNvPr id="23" name="Freeform 33"/>
            <p:cNvSpPr>
              <a:spLocks noChangeArrowheads="1"/>
            </p:cNvSpPr>
            <p:nvPr/>
          </p:nvSpPr>
          <p:spPr bwMode="auto">
            <a:xfrm>
              <a:off x="0" y="439737"/>
              <a:ext cx="141288" cy="280988"/>
            </a:xfrm>
            <a:custGeom>
              <a:avLst/>
              <a:gdLst>
                <a:gd name="T0" fmla="*/ 2147483647 w 63"/>
                <a:gd name="T1" fmla="*/ 2147483647 h 125"/>
                <a:gd name="T2" fmla="*/ 2147483647 w 63"/>
                <a:gd name="T3" fmla="*/ 2147483647 h 125"/>
                <a:gd name="T4" fmla="*/ 0 w 63"/>
                <a:gd name="T5" fmla="*/ 2147483647 h 125"/>
                <a:gd name="T6" fmla="*/ 0 w 63"/>
                <a:gd name="T7" fmla="*/ 2147483647 h 125"/>
                <a:gd name="T8" fmla="*/ 2147483647 w 63"/>
                <a:gd name="T9" fmla="*/ 0 h 125"/>
                <a:gd name="T10" fmla="*/ 2147483647 w 63"/>
                <a:gd name="T11" fmla="*/ 2147483647 h 125"/>
                <a:gd name="T12" fmla="*/ 2147483647 w 63"/>
                <a:gd name="T13" fmla="*/ 2147483647 h 125"/>
                <a:gd name="T14" fmla="*/ 0 60000 65536"/>
                <a:gd name="T15" fmla="*/ 0 60000 65536"/>
                <a:gd name="T16" fmla="*/ 0 60000 65536"/>
                <a:gd name="T17" fmla="*/ 0 60000 65536"/>
                <a:gd name="T18" fmla="*/ 0 60000 65536"/>
                <a:gd name="T19" fmla="*/ 0 60000 65536"/>
                <a:gd name="T20" fmla="*/ 0 60000 65536"/>
                <a:gd name="T21" fmla="*/ 0 w 63"/>
                <a:gd name="T22" fmla="*/ 0 h 125"/>
                <a:gd name="T23" fmla="*/ 63 w 63"/>
                <a:gd name="T24" fmla="*/ 125 h 1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solidFill>
              <a:srgbClr val="6185C1"/>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sp>
          <p:nvSpPr>
            <p:cNvPr id="24" name="Freeform 34"/>
            <p:cNvSpPr>
              <a:spLocks noChangeArrowheads="1"/>
            </p:cNvSpPr>
            <p:nvPr/>
          </p:nvSpPr>
          <p:spPr bwMode="auto">
            <a:xfrm>
              <a:off x="420687" y="231775"/>
              <a:ext cx="142875" cy="488950"/>
            </a:xfrm>
            <a:custGeom>
              <a:avLst/>
              <a:gdLst>
                <a:gd name="T0" fmla="*/ 2147483647 w 64"/>
                <a:gd name="T1" fmla="*/ 2147483647 h 218"/>
                <a:gd name="T2" fmla="*/ 2147483647 w 64"/>
                <a:gd name="T3" fmla="*/ 2147483647 h 218"/>
                <a:gd name="T4" fmla="*/ 0 w 64"/>
                <a:gd name="T5" fmla="*/ 2147483647 h 218"/>
                <a:gd name="T6" fmla="*/ 0 w 64"/>
                <a:gd name="T7" fmla="*/ 2147483647 h 218"/>
                <a:gd name="T8" fmla="*/ 2147483647 w 64"/>
                <a:gd name="T9" fmla="*/ 0 h 218"/>
                <a:gd name="T10" fmla="*/ 2147483647 w 64"/>
                <a:gd name="T11" fmla="*/ 2147483647 h 218"/>
                <a:gd name="T12" fmla="*/ 2147483647 w 64"/>
                <a:gd name="T13" fmla="*/ 2147483647 h 218"/>
                <a:gd name="T14" fmla="*/ 0 60000 65536"/>
                <a:gd name="T15" fmla="*/ 0 60000 65536"/>
                <a:gd name="T16" fmla="*/ 0 60000 65536"/>
                <a:gd name="T17" fmla="*/ 0 60000 65536"/>
                <a:gd name="T18" fmla="*/ 0 60000 65536"/>
                <a:gd name="T19" fmla="*/ 0 60000 65536"/>
                <a:gd name="T20" fmla="*/ 0 60000 65536"/>
                <a:gd name="T21" fmla="*/ 0 w 64"/>
                <a:gd name="T22" fmla="*/ 0 h 218"/>
                <a:gd name="T23" fmla="*/ 64 w 64"/>
                <a:gd name="T24" fmla="*/ 218 h 21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solidFill>
              <a:srgbClr val="6185C1"/>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grpSp>
      <p:grpSp>
        <p:nvGrpSpPr>
          <p:cNvPr id="14" name="组合 13"/>
          <p:cNvGrpSpPr>
            <a:grpSpLocks/>
          </p:cNvGrpSpPr>
          <p:nvPr/>
        </p:nvGrpSpPr>
        <p:grpSpPr bwMode="auto">
          <a:xfrm>
            <a:off x="6619875" y="5247482"/>
            <a:ext cx="333376" cy="333376"/>
            <a:chOff x="0" y="0"/>
            <a:chExt cx="660401" cy="657225"/>
          </a:xfrm>
        </p:grpSpPr>
        <p:sp>
          <p:nvSpPr>
            <p:cNvPr id="20" name="Freeform 36"/>
            <p:cNvSpPr>
              <a:spLocks noChangeArrowheads="1"/>
            </p:cNvSpPr>
            <p:nvPr/>
          </p:nvSpPr>
          <p:spPr bwMode="auto">
            <a:xfrm>
              <a:off x="350838" y="0"/>
              <a:ext cx="309563" cy="309563"/>
            </a:xfrm>
            <a:custGeom>
              <a:avLst/>
              <a:gdLst>
                <a:gd name="T0" fmla="*/ 0 w 138"/>
                <a:gd name="T1" fmla="*/ 0 h 138"/>
                <a:gd name="T2" fmla="*/ 0 w 138"/>
                <a:gd name="T3" fmla="*/ 2147483647 h 138"/>
                <a:gd name="T4" fmla="*/ 2147483647 w 138"/>
                <a:gd name="T5" fmla="*/ 2147483647 h 138"/>
                <a:gd name="T6" fmla="*/ 0 w 138"/>
                <a:gd name="T7" fmla="*/ 0 h 138"/>
                <a:gd name="T8" fmla="*/ 0 60000 65536"/>
                <a:gd name="T9" fmla="*/ 0 60000 65536"/>
                <a:gd name="T10" fmla="*/ 0 60000 65536"/>
                <a:gd name="T11" fmla="*/ 0 60000 65536"/>
                <a:gd name="T12" fmla="*/ 0 w 138"/>
                <a:gd name="T13" fmla="*/ 0 h 138"/>
                <a:gd name="T14" fmla="*/ 138 w 138"/>
                <a:gd name="T15" fmla="*/ 138 h 138"/>
              </a:gdLst>
              <a:ahLst/>
              <a:cxnLst>
                <a:cxn ang="T8">
                  <a:pos x="T0" y="T1"/>
                </a:cxn>
                <a:cxn ang="T9">
                  <a:pos x="T2" y="T3"/>
                </a:cxn>
                <a:cxn ang="T10">
                  <a:pos x="T4" y="T5"/>
                </a:cxn>
                <a:cxn ang="T11">
                  <a:pos x="T6" y="T7"/>
                </a:cxn>
              </a:cxnLst>
              <a:rect l="T12" t="T13" r="T14" b="T15"/>
              <a:pathLst>
                <a:path w="138" h="138">
                  <a:moveTo>
                    <a:pt x="0" y="0"/>
                  </a:moveTo>
                  <a:cubicBezTo>
                    <a:pt x="0" y="138"/>
                    <a:pt x="0" y="138"/>
                    <a:pt x="0" y="138"/>
                  </a:cubicBezTo>
                  <a:cubicBezTo>
                    <a:pt x="138" y="138"/>
                    <a:pt x="138" y="138"/>
                    <a:pt x="138" y="138"/>
                  </a:cubicBezTo>
                  <a:cubicBezTo>
                    <a:pt x="134" y="63"/>
                    <a:pt x="74" y="4"/>
                    <a:pt x="0" y="0"/>
                  </a:cubicBezTo>
                  <a:close/>
                </a:path>
              </a:pathLst>
            </a:custGeom>
            <a:solidFill>
              <a:srgbClr val="80D1F0"/>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sp>
          <p:nvSpPr>
            <p:cNvPr id="21" name="Freeform 37"/>
            <p:cNvSpPr>
              <a:spLocks noChangeArrowheads="1"/>
            </p:cNvSpPr>
            <p:nvPr/>
          </p:nvSpPr>
          <p:spPr bwMode="auto">
            <a:xfrm>
              <a:off x="0" y="0"/>
              <a:ext cx="660400" cy="657225"/>
            </a:xfrm>
            <a:custGeom>
              <a:avLst/>
              <a:gdLst>
                <a:gd name="T0" fmla="*/ 2147483647 w 294"/>
                <a:gd name="T1" fmla="*/ 2147483647 h 293"/>
                <a:gd name="T2" fmla="*/ 2147483647 w 294"/>
                <a:gd name="T3" fmla="*/ 0 h 293"/>
                <a:gd name="T4" fmla="*/ 0 w 294"/>
                <a:gd name="T5" fmla="*/ 2147483647 h 293"/>
                <a:gd name="T6" fmla="*/ 2147483647 w 294"/>
                <a:gd name="T7" fmla="*/ 2147483647 h 293"/>
                <a:gd name="T8" fmla="*/ 2147483647 w 294"/>
                <a:gd name="T9" fmla="*/ 2147483647 h 293"/>
                <a:gd name="T10" fmla="*/ 2147483647 w 294"/>
                <a:gd name="T11" fmla="*/ 2147483647 h 293"/>
                <a:gd name="T12" fmla="*/ 0 60000 65536"/>
                <a:gd name="T13" fmla="*/ 0 60000 65536"/>
                <a:gd name="T14" fmla="*/ 0 60000 65536"/>
                <a:gd name="T15" fmla="*/ 0 60000 65536"/>
                <a:gd name="T16" fmla="*/ 0 60000 65536"/>
                <a:gd name="T17" fmla="*/ 0 60000 65536"/>
                <a:gd name="T18" fmla="*/ 0 w 294"/>
                <a:gd name="T19" fmla="*/ 0 h 293"/>
                <a:gd name="T20" fmla="*/ 294 w 294"/>
                <a:gd name="T21" fmla="*/ 293 h 293"/>
              </a:gdLst>
              <a:ahLst/>
              <a:cxnLst>
                <a:cxn ang="T12">
                  <a:pos x="T0" y="T1"/>
                </a:cxn>
                <a:cxn ang="T13">
                  <a:pos x="T2" y="T3"/>
                </a:cxn>
                <a:cxn ang="T14">
                  <a:pos x="T4" y="T5"/>
                </a:cxn>
                <a:cxn ang="T15">
                  <a:pos x="T6" y="T7"/>
                </a:cxn>
                <a:cxn ang="T16">
                  <a:pos x="T8" y="T9"/>
                </a:cxn>
                <a:cxn ang="T17">
                  <a:pos x="T10" y="T11"/>
                </a:cxn>
              </a:cxnLst>
              <a:rect l="T18" t="T19" r="T20" b="T21"/>
              <a:pathLst>
                <a:path w="294" h="293">
                  <a:moveTo>
                    <a:pt x="139" y="154"/>
                  </a:moveTo>
                  <a:cubicBezTo>
                    <a:pt x="139" y="0"/>
                    <a:pt x="139" y="0"/>
                    <a:pt x="139" y="0"/>
                  </a:cubicBezTo>
                  <a:cubicBezTo>
                    <a:pt x="61" y="4"/>
                    <a:pt x="0" y="68"/>
                    <a:pt x="0" y="146"/>
                  </a:cubicBezTo>
                  <a:cubicBezTo>
                    <a:pt x="0" y="227"/>
                    <a:pt x="66" y="293"/>
                    <a:pt x="147" y="293"/>
                  </a:cubicBezTo>
                  <a:cubicBezTo>
                    <a:pt x="226" y="293"/>
                    <a:pt x="289" y="232"/>
                    <a:pt x="294" y="154"/>
                  </a:cubicBezTo>
                  <a:lnTo>
                    <a:pt x="139" y="154"/>
                  </a:lnTo>
                  <a:close/>
                </a:path>
              </a:pathLst>
            </a:custGeom>
            <a:solidFill>
              <a:srgbClr val="80D1F0"/>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endParaRPr lang="zh-CN" altLang="en-US"/>
            </a:p>
          </p:txBody>
        </p:sp>
      </p:grpSp>
      <p:sp>
        <p:nvSpPr>
          <p:cNvPr id="15" name="文本框 41"/>
          <p:cNvSpPr>
            <a:spLocks noChangeArrowheads="1"/>
          </p:cNvSpPr>
          <p:nvPr/>
        </p:nvSpPr>
        <p:spPr bwMode="auto">
          <a:xfrm>
            <a:off x="8702675" y="1751807"/>
            <a:ext cx="182562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pPr eaLnBrk="1" hangingPunct="1"/>
            <a:r>
              <a:rPr lang="zh-CN" altLang="en-US" sz="3200" dirty="0">
                <a:solidFill>
                  <a:srgbClr val="FFFFFF"/>
                </a:solidFill>
              </a:rPr>
              <a:t>可利用性</a:t>
            </a:r>
            <a:endParaRPr lang="zh-CN" altLang="en-US" sz="3200" dirty="0">
              <a:solidFill>
                <a:srgbClr val="FFFFFF"/>
              </a:solidFill>
              <a:latin typeface="微软雅黑" panose="020B0503020204020204" pitchFamily="34" charset="-122"/>
              <a:ea typeface="微软雅黑" panose="020B0503020204020204" pitchFamily="34" charset="-122"/>
            </a:endParaRPr>
          </a:p>
        </p:txBody>
      </p:sp>
      <p:sp>
        <p:nvSpPr>
          <p:cNvPr id="16" name="文本框 42"/>
          <p:cNvSpPr>
            <a:spLocks noChangeArrowheads="1"/>
          </p:cNvSpPr>
          <p:nvPr/>
        </p:nvSpPr>
        <p:spPr bwMode="auto">
          <a:xfrm>
            <a:off x="8296275" y="2909094"/>
            <a:ext cx="246856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pPr eaLnBrk="1" hangingPunct="1"/>
            <a:r>
              <a:rPr lang="zh-CN" altLang="en-US" sz="3200" dirty="0">
                <a:solidFill>
                  <a:srgbClr val="FFFFFF"/>
                </a:solidFill>
              </a:rPr>
              <a:t>难以避免性</a:t>
            </a:r>
            <a:endParaRPr lang="zh-CN" altLang="en-US" sz="3200"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文本框 43"/>
          <p:cNvSpPr>
            <a:spLocks noChangeArrowheads="1"/>
          </p:cNvSpPr>
          <p:nvPr/>
        </p:nvSpPr>
        <p:spPr bwMode="auto">
          <a:xfrm>
            <a:off x="7913688" y="3998119"/>
            <a:ext cx="141605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pPr eaLnBrk="1" hangingPunct="1"/>
            <a:r>
              <a:rPr lang="zh-CN" altLang="en-US" sz="3200" dirty="0">
                <a:solidFill>
                  <a:srgbClr val="FFFFFF"/>
                </a:solidFill>
              </a:rPr>
              <a:t>普遍性</a:t>
            </a:r>
            <a:endParaRPr lang="zh-CN" altLang="en-US" sz="3200"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文本框 44"/>
          <p:cNvSpPr>
            <a:spLocks noChangeArrowheads="1"/>
          </p:cNvSpPr>
          <p:nvPr/>
        </p:nvSpPr>
        <p:spPr bwMode="auto">
          <a:xfrm>
            <a:off x="7564438" y="5091907"/>
            <a:ext cx="223651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pPr eaLnBrk="1" hangingPunct="1"/>
            <a:r>
              <a:rPr lang="zh-CN" altLang="en-US" sz="3200" dirty="0" smtClean="0">
                <a:solidFill>
                  <a:srgbClr val="FFFFFF"/>
                </a:solidFill>
              </a:rPr>
              <a:t>长期存在性</a:t>
            </a:r>
            <a:endParaRPr lang="zh-CN" altLang="en-US" sz="3200"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日期占位符 1"/>
          <p:cNvSpPr>
            <a:spLocks noGrp="1" noChangeArrowheads="1"/>
          </p:cNvSpPr>
          <p:nvPr/>
        </p:nvSpPr>
        <p:spPr bwMode="auto">
          <a:xfrm>
            <a:off x="838200" y="5979319"/>
            <a:ext cx="2743200" cy="365125"/>
          </a:xfrm>
          <a:prstGeom prst="rect">
            <a:avLst/>
          </a:prstGeom>
          <a:noFill/>
          <a:ln>
            <a:noFill/>
          </a:ln>
          <a:extLst/>
        </p:spPr>
        <p:txBody>
          <a:bodyPr vert="horz" wrap="square" lIns="91440" tIns="45720" rIns="91440" bIns="45720" numCol="1" anchor="ctr" anchorCtr="0" compatLnSpc="1">
            <a:prstTxWarp prst="textNoShape">
              <a:avLst/>
            </a:prstTxWarp>
            <a:normAutofit/>
          </a:bodyPr>
          <a:lstStyle>
            <a:defPPr>
              <a:defRPr lang="zh-CN"/>
            </a:defPPr>
            <a:lvl1pPr algn="l" rtl="0" eaLnBrk="1" fontAlgn="auto" hangingPunct="1">
              <a:spcBef>
                <a:spcPct val="0"/>
              </a:spcBef>
              <a:spcAft>
                <a:spcPct val="0"/>
              </a:spcAft>
              <a:defRPr sz="1200" kern="1200" noProof="1">
                <a:solidFill>
                  <a:srgbClr val="898989"/>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kern="1200">
                <a:solidFill>
                  <a:schemeClr val="tx1"/>
                </a:solidFill>
                <a:latin typeface="Arial" panose="020B0604020202020204" pitchFamily="34" charset="0"/>
                <a:ea typeface="黑体" panose="02010609060101010101" pitchFamily="49" charset="-122"/>
                <a:cs typeface="+mn-cs"/>
              </a:defRPr>
            </a:lvl9pPr>
          </a:lstStyle>
          <a:p>
            <a:pPr fontAlgn="base">
              <a:defRPr/>
            </a:pPr>
            <a:fld id="{9ABABAE2-41EF-417C-ADB4-D4A8DBCDF100}" type="datetime1">
              <a:rPr lang="zh-CN" altLang="en-US" smtClean="0"/>
              <a:pPr fontAlgn="base">
                <a:defRPr/>
              </a:pPr>
              <a:t>2017/9/25 Monday</a:t>
            </a:fld>
            <a:endParaRPr lang="zh-CN" altLang="en-US" sz="1800" smtClean="0">
              <a:solidFill>
                <a:schemeClr val="tx1"/>
              </a:solidFill>
            </a:endParaRPr>
          </a:p>
        </p:txBody>
      </p:sp>
    </p:spTree>
    <p:extLst>
      <p:ext uri="{BB962C8B-B14F-4D97-AF65-F5344CB8AC3E}">
        <p14:creationId xmlns:p14="http://schemas.microsoft.com/office/powerpoint/2010/main" val="4158605407"/>
      </p:ext>
    </p:extLst>
  </p:cSld>
  <p:clrMapOvr>
    <a:masterClrMapping/>
  </p:clrMapOvr>
  <mc:AlternateContent xmlns:mc="http://schemas.openxmlformats.org/markup-compatibility/2006">
    <mc:Choice xmlns:p14="http://schemas.microsoft.com/office/powerpoint/2010/main" Requires="p14">
      <p:transition spd="slow" p14:dur="1200">
        <p:push dir="u"/>
      </p:transition>
    </mc:Choice>
    <mc:Fallback>
      <p:transition spd="slow">
        <p:push dir="u"/>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0243" y="1549006"/>
            <a:ext cx="12005642" cy="4616648"/>
          </a:xfrm>
          <a:prstGeom prst="rect">
            <a:avLst/>
          </a:prstGeom>
        </p:spPr>
        <p:txBody>
          <a:bodyPr wrap="square">
            <a:spAutoFit/>
          </a:bodyPr>
          <a:lstStyle/>
          <a:p>
            <a:pPr fontAlgn="base">
              <a:lnSpc>
                <a:spcPct val="150000"/>
              </a:lnSpc>
              <a:spcAft>
                <a:spcPct val="0"/>
              </a:spcAft>
              <a:defRPr/>
            </a:pPr>
            <a:r>
              <a:rPr lang="zh-CN" altLang="en-US" sz="2800" cap="small" dirty="0">
                <a:solidFill>
                  <a:prstClr val="white"/>
                </a:solidFill>
                <a:latin typeface="微软雅黑" panose="020B0503020204020204" pitchFamily="34" charset="-122"/>
                <a:ea typeface="微软雅黑" panose="020B0503020204020204" pitchFamily="34" charset="-122"/>
              </a:rPr>
              <a:t>安全漏洞具备的</a:t>
            </a:r>
            <a:r>
              <a:rPr lang="zh-CN" altLang="en-US" sz="2800" b="1" cap="small" dirty="0">
                <a:solidFill>
                  <a:srgbClr val="FF0000"/>
                </a:solidFill>
                <a:latin typeface="微软雅黑" panose="020B0503020204020204" pitchFamily="34" charset="-122"/>
                <a:ea typeface="微软雅黑" panose="020B0503020204020204" pitchFamily="34" charset="-122"/>
              </a:rPr>
              <a:t>非传统缺陷</a:t>
            </a:r>
            <a:r>
              <a:rPr lang="zh-CN" altLang="en-US" sz="2800" cap="small" dirty="0">
                <a:solidFill>
                  <a:srgbClr val="FF0000"/>
                </a:solidFill>
                <a:latin typeface="微软雅黑" panose="020B0503020204020204" pitchFamily="34" charset="-122"/>
                <a:ea typeface="微软雅黑" panose="020B0503020204020204" pitchFamily="34" charset="-122"/>
              </a:rPr>
              <a:t>和</a:t>
            </a:r>
            <a:r>
              <a:rPr lang="zh-CN" altLang="en-US" sz="2800" b="1" cap="small" dirty="0">
                <a:solidFill>
                  <a:srgbClr val="FF0000"/>
                </a:solidFill>
                <a:latin typeface="微软雅黑" panose="020B0503020204020204" pitchFamily="34" charset="-122"/>
                <a:ea typeface="微软雅黑" panose="020B0503020204020204" pitchFamily="34" charset="-122"/>
              </a:rPr>
              <a:t>资源</a:t>
            </a:r>
            <a:r>
              <a:rPr lang="zh-CN" altLang="en-US" sz="2800" cap="small" dirty="0">
                <a:solidFill>
                  <a:srgbClr val="FF0000"/>
                </a:solidFill>
                <a:latin typeface="微软雅黑" panose="020B0503020204020204" pitchFamily="34" charset="-122"/>
                <a:ea typeface="微软雅黑" panose="020B0503020204020204" pitchFamily="34" charset="-122"/>
              </a:rPr>
              <a:t>双重法律属性</a:t>
            </a:r>
            <a:r>
              <a:rPr lang="zh-CN" altLang="en-US" sz="2800" cap="small" dirty="0">
                <a:solidFill>
                  <a:prstClr val="white"/>
                </a:solidFill>
                <a:latin typeface="微软雅黑" panose="020B0503020204020204" pitchFamily="34" charset="-122"/>
                <a:ea typeface="微软雅黑" panose="020B0503020204020204" pitchFamily="34" charset="-122"/>
              </a:rPr>
              <a:t>导致对其发现所产生的行为后果具有多重法律意义，无论是传统缺陷理论，</a:t>
            </a:r>
            <a:r>
              <a:rPr lang="zh-CN" altLang="en-US" sz="2800" cap="small" dirty="0" smtClean="0">
                <a:solidFill>
                  <a:prstClr val="white"/>
                </a:solidFill>
                <a:latin typeface="微软雅黑" panose="020B0503020204020204" pitchFamily="34" charset="-122"/>
                <a:ea typeface="微软雅黑" panose="020B0503020204020204" pitchFamily="34" charset="-122"/>
              </a:rPr>
              <a:t>还是法律单一</a:t>
            </a:r>
            <a:r>
              <a:rPr lang="zh-CN" altLang="en-US" sz="2800" cap="small" dirty="0">
                <a:solidFill>
                  <a:prstClr val="white"/>
                </a:solidFill>
                <a:latin typeface="微软雅黑" panose="020B0503020204020204" pitchFamily="34" charset="-122"/>
                <a:ea typeface="微软雅黑" panose="020B0503020204020204" pitchFamily="34" charset="-122"/>
              </a:rPr>
              <a:t>惩治，都不能体现和承载双重属性所展现的复杂性和</a:t>
            </a:r>
            <a:r>
              <a:rPr lang="zh-CN" altLang="en-US" sz="2800" cap="small" dirty="0" smtClean="0">
                <a:solidFill>
                  <a:prstClr val="white"/>
                </a:solidFill>
                <a:latin typeface="微软雅黑" panose="020B0503020204020204" pitchFamily="34" charset="-122"/>
                <a:ea typeface="微软雅黑" panose="020B0503020204020204" pitchFamily="34" charset="-122"/>
              </a:rPr>
              <a:t>多样性；</a:t>
            </a:r>
            <a:endParaRPr lang="en-US" altLang="zh-CN" sz="2800" cap="small" dirty="0" smtClean="0">
              <a:solidFill>
                <a:prstClr val="white"/>
              </a:solidFill>
              <a:latin typeface="微软雅黑" panose="020B0503020204020204" pitchFamily="34" charset="-122"/>
              <a:ea typeface="微软雅黑" panose="020B0503020204020204" pitchFamily="34" charset="-122"/>
            </a:endParaRPr>
          </a:p>
          <a:p>
            <a:pPr fontAlgn="base">
              <a:lnSpc>
                <a:spcPct val="150000"/>
              </a:lnSpc>
              <a:spcAft>
                <a:spcPct val="0"/>
              </a:spcAft>
              <a:defRPr/>
            </a:pPr>
            <a:r>
              <a:rPr lang="zh-CN" altLang="en-US" sz="2800" cap="small" dirty="0" smtClean="0">
                <a:solidFill>
                  <a:prstClr val="white"/>
                </a:solidFill>
                <a:latin typeface="微软雅黑" panose="020B0503020204020204" pitchFamily="34" charset="-122"/>
                <a:ea typeface="微软雅黑" panose="020B0503020204020204" pitchFamily="34" charset="-122"/>
              </a:rPr>
              <a:t>安全</a:t>
            </a:r>
            <a:r>
              <a:rPr lang="zh-CN" altLang="en-US" sz="2800" cap="small" dirty="0">
                <a:solidFill>
                  <a:prstClr val="white"/>
                </a:solidFill>
                <a:latin typeface="微软雅黑" panose="020B0503020204020204" pitchFamily="34" charset="-122"/>
                <a:ea typeface="微软雅黑" panose="020B0503020204020204" pitchFamily="34" charset="-122"/>
              </a:rPr>
              <a:t>漏洞发现</a:t>
            </a:r>
            <a:r>
              <a:rPr lang="zh-CN" altLang="en-US" sz="2800" cap="small" dirty="0" smtClean="0">
                <a:solidFill>
                  <a:prstClr val="white"/>
                </a:solidFill>
                <a:latin typeface="微软雅黑" panose="020B0503020204020204" pitchFamily="34" charset="-122"/>
                <a:ea typeface="微软雅黑" panose="020B0503020204020204" pitchFamily="34" charset="-122"/>
              </a:rPr>
              <a:t>的立法建议：</a:t>
            </a:r>
            <a:r>
              <a:rPr lang="zh-CN" altLang="en-US" sz="2800" cap="small" dirty="0">
                <a:solidFill>
                  <a:prstClr val="white"/>
                </a:solidFill>
                <a:latin typeface="微软雅黑" panose="020B0503020204020204" pitchFamily="34" charset="-122"/>
                <a:ea typeface="微软雅黑" panose="020B0503020204020204" pitchFamily="34" charset="-122"/>
              </a:rPr>
              <a:t>一方面需最大限度减少利用安全漏洞产生的危害，提高应对网络攻击的防御能力，惩治危害网络安全的行为；</a:t>
            </a:r>
            <a:r>
              <a:rPr lang="zh-CN" altLang="en-US" sz="2800" cap="small" dirty="0" smtClean="0">
                <a:solidFill>
                  <a:prstClr val="white"/>
                </a:solidFill>
                <a:latin typeface="微软雅黑" panose="020B0503020204020204" pitchFamily="34" charset="-122"/>
                <a:ea typeface="微软雅黑" panose="020B0503020204020204" pitchFamily="34" charset="-122"/>
              </a:rPr>
              <a:t>另一方面也要通过</a:t>
            </a:r>
            <a:r>
              <a:rPr lang="zh-CN" altLang="en-US" sz="2800" cap="small" dirty="0">
                <a:solidFill>
                  <a:prstClr val="white"/>
                </a:solidFill>
                <a:latin typeface="微软雅黑" panose="020B0503020204020204" pitchFamily="34" charset="-122"/>
                <a:ea typeface="微软雅黑" panose="020B0503020204020204" pitchFamily="34" charset="-122"/>
              </a:rPr>
              <a:t>政策引导和立法的持续性保持安全漏洞的合法发现、跟踪、创新与</a:t>
            </a:r>
            <a:r>
              <a:rPr lang="zh-CN" altLang="en-US" sz="2800" cap="small" dirty="0" smtClean="0">
                <a:solidFill>
                  <a:prstClr val="white"/>
                </a:solidFill>
                <a:latin typeface="微软雅黑" panose="020B0503020204020204" pitchFamily="34" charset="-122"/>
                <a:ea typeface="微软雅黑" panose="020B0503020204020204" pitchFamily="34" charset="-122"/>
              </a:rPr>
              <a:t>突破。</a:t>
            </a:r>
            <a:endParaRPr lang="en-US" altLang="zh-CN" sz="2800" cap="small" dirty="0">
              <a:solidFill>
                <a:prstClr val="white"/>
              </a:solidFill>
              <a:latin typeface="微软雅黑" panose="020B0503020204020204" pitchFamily="34" charset="-122"/>
              <a:ea typeface="微软雅黑" panose="020B0503020204020204" pitchFamily="34" charset="-122"/>
            </a:endParaRPr>
          </a:p>
        </p:txBody>
      </p:sp>
      <p:sp>
        <p:nvSpPr>
          <p:cNvPr id="3" name="线形标注 3(带边框和强调线) 2"/>
          <p:cNvSpPr/>
          <p:nvPr/>
        </p:nvSpPr>
        <p:spPr>
          <a:xfrm>
            <a:off x="310243" y="528323"/>
            <a:ext cx="2852383" cy="360040"/>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4800"/>
              </a:lnSpc>
            </a:pPr>
            <a:r>
              <a:rPr lang="zh-CN" altLang="en-US" sz="3600" b="1" spc="-150" dirty="0">
                <a:solidFill>
                  <a:srgbClr val="FFFFFF"/>
                </a:solidFill>
                <a:latin typeface="微软雅黑" panose="020B0503020204020204" pitchFamily="34" charset="-122"/>
                <a:ea typeface="微软雅黑" panose="020B0503020204020204" pitchFamily="34" charset="-122"/>
              </a:rPr>
              <a:t>双重法律属性</a:t>
            </a:r>
            <a:endParaRPr lang="zh-CN" altLang="en-US" sz="3600" b="1" spc="-15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38024001"/>
      </p:ext>
    </p:extLst>
  </p:cSld>
  <p:clrMapOvr>
    <a:masterClrMapping/>
  </p:clrMapOvr>
  <mc:AlternateContent xmlns:mc="http://schemas.openxmlformats.org/markup-compatibility/2006">
    <mc:Choice xmlns:p14="http://schemas.microsoft.com/office/powerpoint/2010/main" Requires="p14">
      <p:transition spd="slow" p14:dur="1200">
        <p:push dir="u"/>
      </p:transition>
    </mc:Choice>
    <mc:Fallback>
      <p:transition spd="slow">
        <p:push dir="u"/>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线形标注 3(带边框和强调线) 2"/>
          <p:cNvSpPr/>
          <p:nvPr/>
        </p:nvSpPr>
        <p:spPr>
          <a:xfrm>
            <a:off x="193538" y="522405"/>
            <a:ext cx="4710468" cy="588628"/>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4800"/>
              </a:lnSpc>
            </a:pPr>
            <a:r>
              <a:rPr lang="zh-CN" altLang="en-US" sz="3600" b="1" spc="-150" dirty="0" smtClean="0">
                <a:solidFill>
                  <a:srgbClr val="FFFFFF"/>
                </a:solidFill>
                <a:latin typeface="微软雅黑" panose="020B0503020204020204" pitchFamily="34" charset="-122"/>
                <a:ea typeface="微软雅黑" panose="020B0503020204020204" pitchFamily="34" charset="-122"/>
              </a:rPr>
              <a:t>补天平台整体逻辑</a:t>
            </a:r>
            <a:endParaRPr lang="zh-CN" altLang="en-US" sz="3600" b="1" spc="-150" dirty="0">
              <a:solidFill>
                <a:srgbClr val="FFFFFF"/>
              </a:solidFill>
              <a:latin typeface="微软雅黑" panose="020B0503020204020204" pitchFamily="34" charset="-122"/>
              <a:ea typeface="微软雅黑" panose="020B0503020204020204" pitchFamily="34" charset="-122"/>
            </a:endParaRPr>
          </a:p>
        </p:txBody>
      </p:sp>
      <p:sp>
        <p:nvSpPr>
          <p:cNvPr id="5" name="矩形 4"/>
          <p:cNvSpPr/>
          <p:nvPr/>
        </p:nvSpPr>
        <p:spPr>
          <a:xfrm>
            <a:off x="4563338" y="2893645"/>
            <a:ext cx="3323771" cy="1066805"/>
          </a:xfrm>
          <a:prstGeom prst="rect">
            <a:avLst/>
          </a:prstGeom>
          <a:solidFill>
            <a:srgbClr val="22AC38"/>
          </a:solidFill>
          <a:ln w="28575">
            <a:solidFill>
              <a:srgbClr val="22AC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000" b="1" dirty="0" smtClean="0">
                <a:solidFill>
                  <a:schemeClr val="bg1"/>
                </a:solidFill>
                <a:latin typeface="微软雅黑" panose="020B0503020204020204" pitchFamily="34" charset="-122"/>
                <a:ea typeface="微软雅黑" panose="020B0503020204020204" pitchFamily="34" charset="-122"/>
              </a:rPr>
              <a:t>补天漏洞响应平台</a:t>
            </a:r>
            <a:endParaRPr lang="en-US" altLang="zh-CN" sz="30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1700" b="1" dirty="0" smtClean="0">
                <a:latin typeface="微软雅黑" panose="020B0503020204020204" pitchFamily="34" charset="-122"/>
                <a:ea typeface="微软雅黑" panose="020B0503020204020204" pitchFamily="34" charset="-122"/>
              </a:rPr>
              <a:t>中国最大的漏洞检测与响应平台</a:t>
            </a:r>
            <a:endParaRPr lang="zh-CN" altLang="en-US" sz="1700" b="1" dirty="0">
              <a:latin typeface="微软雅黑" panose="020B0503020204020204" pitchFamily="34" charset="-122"/>
              <a:ea typeface="微软雅黑" panose="020B0503020204020204" pitchFamily="34" charset="-122"/>
            </a:endParaRPr>
          </a:p>
        </p:txBody>
      </p:sp>
      <p:sp>
        <p:nvSpPr>
          <p:cNvPr id="6" name="矩形 5"/>
          <p:cNvSpPr/>
          <p:nvPr/>
        </p:nvSpPr>
        <p:spPr>
          <a:xfrm>
            <a:off x="1457279" y="3191193"/>
            <a:ext cx="1277257" cy="769257"/>
          </a:xfrm>
          <a:prstGeom prst="rect">
            <a:avLst/>
          </a:prstGeom>
          <a:noFill/>
          <a:ln w="28575">
            <a:solidFill>
              <a:srgbClr val="22AC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solidFill>
                  <a:srgbClr val="22AC38"/>
                </a:solidFill>
                <a:latin typeface="微软雅黑" panose="020B0503020204020204" pitchFamily="34" charset="-122"/>
                <a:ea typeface="微软雅黑" panose="020B0503020204020204" pitchFamily="34" charset="-122"/>
              </a:rPr>
              <a:t>企业</a:t>
            </a:r>
            <a:endParaRPr lang="en-US" altLang="zh-CN" sz="2000" b="1" dirty="0">
              <a:solidFill>
                <a:srgbClr val="22AC38"/>
              </a:solidFill>
              <a:latin typeface="微软雅黑" panose="020B0503020204020204" pitchFamily="34" charset="-122"/>
              <a:ea typeface="微软雅黑" panose="020B0503020204020204" pitchFamily="34" charset="-122"/>
            </a:endParaRPr>
          </a:p>
          <a:p>
            <a:pPr algn="ctr"/>
            <a:r>
              <a:rPr lang="zh-CN" altLang="en-US" sz="2000" b="1" dirty="0" smtClean="0">
                <a:solidFill>
                  <a:srgbClr val="22AC38"/>
                </a:solidFill>
                <a:latin typeface="微软雅黑" panose="020B0503020204020204" pitchFamily="34" charset="-122"/>
                <a:ea typeface="微软雅黑" panose="020B0503020204020204" pitchFamily="34" charset="-122"/>
              </a:rPr>
              <a:t>政府</a:t>
            </a:r>
            <a:endParaRPr lang="zh-CN" altLang="en-US" sz="2000" b="1" dirty="0">
              <a:solidFill>
                <a:srgbClr val="22AC38"/>
              </a:solidFill>
              <a:latin typeface="微软雅黑" panose="020B0503020204020204" pitchFamily="34" charset="-122"/>
              <a:ea typeface="微软雅黑" panose="020B0503020204020204" pitchFamily="34" charset="-122"/>
            </a:endParaRPr>
          </a:p>
        </p:txBody>
      </p:sp>
      <p:sp>
        <p:nvSpPr>
          <p:cNvPr id="7" name="矩形 6"/>
          <p:cNvSpPr/>
          <p:nvPr/>
        </p:nvSpPr>
        <p:spPr>
          <a:xfrm>
            <a:off x="9715911" y="3191193"/>
            <a:ext cx="1277257" cy="769257"/>
          </a:xfrm>
          <a:prstGeom prst="rect">
            <a:avLst/>
          </a:prstGeom>
          <a:noFill/>
          <a:ln w="28575">
            <a:solidFill>
              <a:srgbClr val="22AC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solidFill>
                  <a:srgbClr val="22AC38"/>
                </a:solidFill>
                <a:latin typeface="微软雅黑" panose="020B0503020204020204" pitchFamily="34" charset="-122"/>
                <a:ea typeface="微软雅黑" panose="020B0503020204020204" pitchFamily="34" charset="-122"/>
              </a:rPr>
              <a:t>白帽</a:t>
            </a:r>
            <a:endParaRPr lang="zh-CN" altLang="en-US" sz="2000" b="1" dirty="0">
              <a:solidFill>
                <a:srgbClr val="22AC38"/>
              </a:solidFill>
              <a:latin typeface="微软雅黑" panose="020B0503020204020204" pitchFamily="34" charset="-122"/>
              <a:ea typeface="微软雅黑" panose="020B0503020204020204" pitchFamily="34" charset="-122"/>
            </a:endParaRPr>
          </a:p>
        </p:txBody>
      </p:sp>
      <p:sp>
        <p:nvSpPr>
          <p:cNvPr id="8" name="矩形 7"/>
          <p:cNvSpPr/>
          <p:nvPr/>
        </p:nvSpPr>
        <p:spPr>
          <a:xfrm>
            <a:off x="3775140" y="5409087"/>
            <a:ext cx="4812882" cy="769257"/>
          </a:xfrm>
          <a:prstGeom prst="rect">
            <a:avLst/>
          </a:prstGeom>
          <a:noFill/>
          <a:ln w="28575">
            <a:solidFill>
              <a:srgbClr val="22AC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rgbClr val="22AC38"/>
                </a:solidFill>
                <a:latin typeface="微软雅黑" panose="020B0503020204020204" pitchFamily="34" charset="-122"/>
                <a:ea typeface="微软雅黑" panose="020B0503020204020204" pitchFamily="34" charset="-122"/>
              </a:rPr>
              <a:t>解决网络安全隐患</a:t>
            </a:r>
            <a:endParaRPr lang="en-US" altLang="zh-CN" b="1" dirty="0" smtClean="0">
              <a:solidFill>
                <a:srgbClr val="22AC38"/>
              </a:solidFill>
              <a:latin typeface="微软雅黑" panose="020B0503020204020204" pitchFamily="34" charset="-122"/>
              <a:ea typeface="微软雅黑" panose="020B0503020204020204" pitchFamily="34" charset="-122"/>
            </a:endParaRPr>
          </a:p>
          <a:p>
            <a:pPr algn="ctr"/>
            <a:r>
              <a:rPr lang="zh-CN" altLang="en-US" b="1" dirty="0" smtClean="0">
                <a:solidFill>
                  <a:srgbClr val="22AC38"/>
                </a:solidFill>
                <a:latin typeface="微软雅黑" panose="020B0503020204020204" pitchFamily="34" charset="-122"/>
                <a:ea typeface="微软雅黑" panose="020B0503020204020204" pitchFamily="34" charset="-122"/>
              </a:rPr>
              <a:t>培养网络安全人才</a:t>
            </a:r>
            <a:endParaRPr lang="en-US" altLang="zh-CN" b="1" dirty="0" smtClean="0">
              <a:solidFill>
                <a:srgbClr val="22AC38"/>
              </a:solidFill>
              <a:latin typeface="微软雅黑" panose="020B0503020204020204" pitchFamily="34" charset="-122"/>
              <a:ea typeface="微软雅黑" panose="020B0503020204020204" pitchFamily="34" charset="-122"/>
            </a:endParaRPr>
          </a:p>
        </p:txBody>
      </p:sp>
      <p:sp>
        <p:nvSpPr>
          <p:cNvPr id="9" name="右箭头 8"/>
          <p:cNvSpPr/>
          <p:nvPr/>
        </p:nvSpPr>
        <p:spPr>
          <a:xfrm>
            <a:off x="7887109" y="3416164"/>
            <a:ext cx="1828802" cy="319314"/>
          </a:xfrm>
          <a:prstGeom prst="rightArrow">
            <a:avLst/>
          </a:prstGeom>
          <a:solidFill>
            <a:srgbClr val="22AC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左箭头 9"/>
          <p:cNvSpPr/>
          <p:nvPr/>
        </p:nvSpPr>
        <p:spPr>
          <a:xfrm>
            <a:off x="2734536" y="3416164"/>
            <a:ext cx="1828802" cy="290286"/>
          </a:xfrm>
          <a:prstGeom prst="leftArrow">
            <a:avLst/>
          </a:prstGeom>
          <a:solidFill>
            <a:srgbClr val="22AC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直角双向箭头 10"/>
          <p:cNvSpPr/>
          <p:nvPr/>
        </p:nvSpPr>
        <p:spPr>
          <a:xfrm>
            <a:off x="8787253" y="3960450"/>
            <a:ext cx="1838889" cy="2060467"/>
          </a:xfrm>
          <a:prstGeom prst="leftUpArrow">
            <a:avLst>
              <a:gd name="adj1" fmla="val 9596"/>
              <a:gd name="adj2" fmla="val 11362"/>
              <a:gd name="adj3" fmla="val 13692"/>
            </a:avLst>
          </a:prstGeom>
          <a:solidFill>
            <a:srgbClr val="22AC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直角双向箭头 11"/>
          <p:cNvSpPr/>
          <p:nvPr/>
        </p:nvSpPr>
        <p:spPr>
          <a:xfrm rot="5400000">
            <a:off x="1781921" y="4027698"/>
            <a:ext cx="2060464" cy="1925974"/>
          </a:xfrm>
          <a:prstGeom prst="leftUpArrow">
            <a:avLst>
              <a:gd name="adj1" fmla="val 9596"/>
              <a:gd name="adj2" fmla="val 11362"/>
              <a:gd name="adj3" fmla="val 13692"/>
            </a:avLst>
          </a:prstGeom>
          <a:solidFill>
            <a:srgbClr val="22AC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3719166" y="4639828"/>
            <a:ext cx="5012113" cy="769257"/>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smtClean="0">
                <a:solidFill>
                  <a:srgbClr val="22AC38"/>
                </a:solidFill>
                <a:latin typeface="微软雅黑" panose="020B0503020204020204" pitchFamily="34" charset="-122"/>
                <a:ea typeface="微软雅黑" panose="020B0503020204020204" pitchFamily="34" charset="-122"/>
              </a:rPr>
              <a:t>全社会</a:t>
            </a:r>
            <a:endParaRPr lang="zh-CN" altLang="en-US" sz="2400" b="1" dirty="0">
              <a:solidFill>
                <a:srgbClr val="22AC38"/>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2734535" y="3104497"/>
            <a:ext cx="1828803" cy="338554"/>
          </a:xfrm>
          <a:prstGeom prst="rect">
            <a:avLst/>
          </a:prstGeom>
          <a:noFill/>
        </p:spPr>
        <p:txBody>
          <a:bodyPr wrap="square" rtlCol="0">
            <a:spAutoFit/>
          </a:bodyPr>
          <a:lstStyle/>
          <a:p>
            <a:pPr algn="ctr"/>
            <a:r>
              <a:rPr lang="zh-CN" altLang="en-US" sz="1600" dirty="0" smtClean="0">
                <a:solidFill>
                  <a:srgbClr val="FFFFFF"/>
                </a:solidFill>
                <a:latin typeface="微软雅黑" panose="020B0503020204020204" pitchFamily="34" charset="-122"/>
                <a:ea typeface="微软雅黑" panose="020B0503020204020204" pitchFamily="34" charset="-122"/>
              </a:rPr>
              <a:t>漏洞安全</a:t>
            </a:r>
            <a:endParaRPr lang="zh-CN" altLang="en-US" sz="1600" dirty="0">
              <a:solidFill>
                <a:srgbClr val="FFFFFF"/>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7887109" y="3109125"/>
            <a:ext cx="1828802" cy="338554"/>
          </a:xfrm>
          <a:prstGeom prst="rect">
            <a:avLst/>
          </a:prstGeom>
          <a:noFill/>
        </p:spPr>
        <p:txBody>
          <a:bodyPr wrap="square" rtlCol="0">
            <a:spAutoFit/>
          </a:bodyPr>
          <a:lstStyle/>
          <a:p>
            <a:pPr algn="ctr"/>
            <a:r>
              <a:rPr lang="zh-CN" altLang="en-US" sz="1600" dirty="0" smtClean="0">
                <a:solidFill>
                  <a:srgbClr val="FFFFFF"/>
                </a:solidFill>
                <a:latin typeface="微软雅黑" panose="020B0503020204020204" pitchFamily="34" charset="-122"/>
                <a:ea typeface="微软雅黑" panose="020B0503020204020204" pitchFamily="34" charset="-122"/>
              </a:rPr>
              <a:t>协同白帽</a:t>
            </a:r>
            <a:endParaRPr lang="zh-CN" altLang="en-US" sz="1600" dirty="0">
              <a:solidFill>
                <a:srgbClr val="FFFFFF"/>
              </a:solidFill>
              <a:latin typeface="微软雅黑" panose="020B0503020204020204" pitchFamily="34" charset="-122"/>
              <a:ea typeface="微软雅黑" panose="020B0503020204020204" pitchFamily="34" charset="-122"/>
            </a:endParaRPr>
          </a:p>
        </p:txBody>
      </p:sp>
      <p:sp>
        <p:nvSpPr>
          <p:cNvPr id="16" name="上下箭头 15"/>
          <p:cNvSpPr/>
          <p:nvPr/>
        </p:nvSpPr>
        <p:spPr>
          <a:xfrm>
            <a:off x="6072823" y="3991059"/>
            <a:ext cx="304800" cy="705318"/>
          </a:xfrm>
          <a:prstGeom prst="upDownArrow">
            <a:avLst/>
          </a:prstGeom>
          <a:solidFill>
            <a:srgbClr val="22AC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563338" y="1577722"/>
            <a:ext cx="3323771" cy="682100"/>
          </a:xfrm>
          <a:prstGeom prst="rect">
            <a:avLst/>
          </a:prstGeom>
          <a:noFill/>
          <a:ln w="28575">
            <a:solidFill>
              <a:srgbClr val="22AC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rgbClr val="22AC38"/>
                </a:solidFill>
                <a:latin typeface="微软雅黑" panose="020B0503020204020204" pitchFamily="34" charset="-122"/>
                <a:ea typeface="微软雅黑" panose="020B0503020204020204" pitchFamily="34" charset="-122"/>
              </a:rPr>
              <a:t>中心原则：公益</a:t>
            </a:r>
            <a:r>
              <a:rPr lang="en-US" altLang="zh-CN" b="1" dirty="0" smtClean="0">
                <a:solidFill>
                  <a:srgbClr val="22AC38"/>
                </a:solidFill>
                <a:latin typeface="微软雅黑" panose="020B0503020204020204" pitchFamily="34" charset="-122"/>
                <a:ea typeface="微软雅黑" panose="020B0503020204020204" pitchFamily="34" charset="-122"/>
              </a:rPr>
              <a:t>+</a:t>
            </a:r>
            <a:r>
              <a:rPr lang="zh-CN" altLang="en-US" b="1" dirty="0" smtClean="0">
                <a:solidFill>
                  <a:srgbClr val="22AC38"/>
                </a:solidFill>
                <a:latin typeface="微软雅黑" panose="020B0503020204020204" pitchFamily="34" charset="-122"/>
                <a:ea typeface="微软雅黑" panose="020B0503020204020204" pitchFamily="34" charset="-122"/>
              </a:rPr>
              <a:t>开放</a:t>
            </a:r>
            <a:r>
              <a:rPr lang="en-US" altLang="zh-CN" b="1" dirty="0" smtClean="0">
                <a:solidFill>
                  <a:srgbClr val="22AC38"/>
                </a:solidFill>
                <a:latin typeface="微软雅黑" panose="020B0503020204020204" pitchFamily="34" charset="-122"/>
                <a:ea typeface="微软雅黑" panose="020B0503020204020204" pitchFamily="34" charset="-122"/>
              </a:rPr>
              <a:t>+</a:t>
            </a:r>
            <a:r>
              <a:rPr lang="zh-CN" altLang="en-US" b="1" dirty="0" smtClean="0">
                <a:solidFill>
                  <a:srgbClr val="22AC38"/>
                </a:solidFill>
                <a:latin typeface="微软雅黑" panose="020B0503020204020204" pitchFamily="34" charset="-122"/>
                <a:ea typeface="微软雅黑" panose="020B0503020204020204" pitchFamily="34" charset="-122"/>
              </a:rPr>
              <a:t>协同</a:t>
            </a:r>
            <a:endParaRPr lang="zh-CN" altLang="en-US" b="1" dirty="0">
              <a:solidFill>
                <a:srgbClr val="22AC38"/>
              </a:solidFill>
              <a:latin typeface="微软雅黑" panose="020B0503020204020204" pitchFamily="34" charset="-122"/>
              <a:ea typeface="微软雅黑" panose="020B0503020204020204" pitchFamily="34" charset="-122"/>
            </a:endParaRPr>
          </a:p>
        </p:txBody>
      </p:sp>
      <p:sp>
        <p:nvSpPr>
          <p:cNvPr id="18" name="上下箭头 17"/>
          <p:cNvSpPr/>
          <p:nvPr/>
        </p:nvSpPr>
        <p:spPr>
          <a:xfrm>
            <a:off x="6072823" y="2290430"/>
            <a:ext cx="304800" cy="572606"/>
          </a:xfrm>
          <a:prstGeom prst="upDownArrow">
            <a:avLst/>
          </a:prstGeom>
          <a:solidFill>
            <a:srgbClr val="22AC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2108786" y="4215891"/>
            <a:ext cx="439986" cy="1446550"/>
          </a:xfrm>
          <a:prstGeom prst="rect">
            <a:avLst/>
          </a:prstGeom>
          <a:noFill/>
        </p:spPr>
        <p:txBody>
          <a:bodyPr wrap="square" rtlCol="0">
            <a:spAutoFit/>
          </a:bodyPr>
          <a:lstStyle/>
          <a:p>
            <a:pPr algn="ctr"/>
            <a:r>
              <a:rPr lang="zh-CN" altLang="en-US" sz="1100" dirty="0" smtClean="0">
                <a:solidFill>
                  <a:srgbClr val="FFFFFF"/>
                </a:solidFill>
                <a:latin typeface="微软雅黑" panose="020B0503020204020204" pitchFamily="34" charset="-122"/>
                <a:ea typeface="微软雅黑" panose="020B0503020204020204" pitchFamily="34" charset="-122"/>
              </a:rPr>
              <a:t>提高</a:t>
            </a:r>
            <a:endParaRPr lang="en-US" altLang="zh-CN" sz="1100" dirty="0" smtClean="0">
              <a:solidFill>
                <a:srgbClr val="FFFFFF"/>
              </a:solidFill>
              <a:latin typeface="微软雅黑" panose="020B0503020204020204" pitchFamily="34" charset="-122"/>
              <a:ea typeface="微软雅黑" panose="020B0503020204020204" pitchFamily="34" charset="-122"/>
            </a:endParaRPr>
          </a:p>
          <a:p>
            <a:pPr algn="ctr"/>
            <a:r>
              <a:rPr lang="zh-CN" altLang="en-US" sz="1100" dirty="0" smtClean="0">
                <a:solidFill>
                  <a:srgbClr val="FFFFFF"/>
                </a:solidFill>
                <a:latin typeface="微软雅黑" panose="020B0503020204020204" pitchFamily="34" charset="-122"/>
                <a:ea typeface="微软雅黑" panose="020B0503020204020204" pitchFamily="34" charset="-122"/>
              </a:rPr>
              <a:t>安全防护能力</a:t>
            </a:r>
            <a:endParaRPr lang="en-US" altLang="zh-CN" sz="1100" dirty="0" smtClean="0">
              <a:solidFill>
                <a:srgbClr val="FFFFFF"/>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9940181" y="4087101"/>
            <a:ext cx="439986" cy="1615827"/>
          </a:xfrm>
          <a:prstGeom prst="rect">
            <a:avLst/>
          </a:prstGeom>
          <a:noFill/>
        </p:spPr>
        <p:txBody>
          <a:bodyPr wrap="square" rtlCol="0">
            <a:spAutoFit/>
          </a:bodyPr>
          <a:lstStyle/>
          <a:p>
            <a:pPr algn="ctr"/>
            <a:r>
              <a:rPr lang="zh-CN" altLang="en-US" sz="1100" dirty="0" smtClean="0">
                <a:solidFill>
                  <a:srgbClr val="FFFFFF"/>
                </a:solidFill>
                <a:latin typeface="微软雅黑" panose="020B0503020204020204" pitchFamily="34" charset="-122"/>
                <a:ea typeface="微软雅黑" panose="020B0503020204020204" pitchFamily="34" charset="-122"/>
              </a:rPr>
              <a:t>引导青少年正向成长</a:t>
            </a:r>
            <a:endParaRPr lang="zh-CN" altLang="en-US" sz="110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26260937"/>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355611" y="500963"/>
            <a:ext cx="3332188" cy="1292662"/>
            <a:chOff x="5148064" y="1495565"/>
            <a:chExt cx="3024336" cy="1292661"/>
          </a:xfrm>
        </p:grpSpPr>
        <p:sp>
          <p:nvSpPr>
            <p:cNvPr id="5" name="TextBox 92"/>
            <p:cNvSpPr txBox="1"/>
            <p:nvPr/>
          </p:nvSpPr>
          <p:spPr>
            <a:xfrm flipH="1">
              <a:off x="5600728" y="1864897"/>
              <a:ext cx="2571672" cy="923329"/>
            </a:xfrm>
            <a:prstGeom prst="rect">
              <a:avLst/>
            </a:prstGeom>
            <a:noFill/>
          </p:spPr>
          <p:txBody>
            <a:bodyPr wrap="square" rtlCol="0">
              <a:spAutoFit/>
            </a:bodyPr>
            <a:lstStyle/>
            <a:p>
              <a:pPr algn="ctr"/>
              <a:r>
                <a:rPr lang="zh-CN" altLang="en-US" b="1" dirty="0">
                  <a:solidFill>
                    <a:srgbClr val="FFFFFF"/>
                  </a:solidFill>
                  <a:latin typeface="造字工房悦黑体验版常规体" pitchFamily="50" charset="-122"/>
                  <a:ea typeface="造字工房悦黑体验版常规体" pitchFamily="50" charset="-122"/>
                </a:rPr>
                <a:t>网聚安全力量</a:t>
              </a:r>
            </a:p>
            <a:p>
              <a:pPr algn="ctr"/>
              <a:r>
                <a:rPr lang="zh-CN" altLang="en-US" b="1" dirty="0">
                  <a:solidFill>
                    <a:srgbClr val="FFFFFF"/>
                  </a:solidFill>
                  <a:latin typeface="造字工房悦黑体验版常规体" pitchFamily="50" charset="-122"/>
                  <a:ea typeface="造字工房悦黑体验版常规体" pitchFamily="50" charset="-122"/>
                </a:rPr>
                <a:t>协同保护全社会网络安全</a:t>
              </a:r>
            </a:p>
          </p:txBody>
        </p:sp>
        <p:cxnSp>
          <p:nvCxnSpPr>
            <p:cNvPr id="6" name="直接连接符 5"/>
            <p:cNvCxnSpPr/>
            <p:nvPr/>
          </p:nvCxnSpPr>
          <p:spPr>
            <a:xfrm flipH="1">
              <a:off x="5607662" y="1860439"/>
              <a:ext cx="2564738" cy="4458"/>
            </a:xfrm>
            <a:prstGeom prst="line">
              <a:avLst/>
            </a:prstGeom>
            <a:ln>
              <a:headEnd type="oval" w="med" len="med"/>
              <a:tailEnd type="none" w="med" len="med"/>
            </a:ln>
          </p:spPr>
          <p:style>
            <a:lnRef idx="2">
              <a:schemeClr val="accent1"/>
            </a:lnRef>
            <a:fillRef idx="0">
              <a:schemeClr val="accent1"/>
            </a:fillRef>
            <a:effectRef idx="1">
              <a:schemeClr val="accent1"/>
            </a:effectRef>
            <a:fontRef idx="minor">
              <a:schemeClr val="tx1"/>
            </a:fontRef>
          </p:style>
        </p:cxnSp>
        <p:sp>
          <p:nvSpPr>
            <p:cNvPr id="7" name="椭圆 6"/>
            <p:cNvSpPr/>
            <p:nvPr/>
          </p:nvSpPr>
          <p:spPr>
            <a:xfrm>
              <a:off x="5148064" y="1611886"/>
              <a:ext cx="497106" cy="497106"/>
            </a:xfrm>
            <a:prstGeom prst="ellipse">
              <a:avLst/>
            </a:prstGeom>
            <a:solidFill>
              <a:schemeClr val="accent1"/>
            </a:solidFill>
            <a:ln>
              <a:noFill/>
            </a:ln>
          </p:spPr>
          <p:txBody>
            <a:bodyPr vert="horz" wrap="square" lIns="91440" tIns="45720" rIns="91440" bIns="45720" numCol="1" anchor="t" anchorCtr="0" compatLnSpc="1"/>
            <a:lstStyle/>
            <a:p>
              <a:endParaRPr lang="zh-CN" altLang="en-US" sz="2400">
                <a:solidFill>
                  <a:srgbClr val="FFFFFF"/>
                </a:solidFill>
                <a:latin typeface="Calibri" panose="020F0502020204030204" charset="0"/>
                <a:ea typeface="宋体" panose="02010600030101010101" pitchFamily="2" charset="-122"/>
              </a:endParaRPr>
            </a:p>
          </p:txBody>
        </p:sp>
        <p:sp>
          <p:nvSpPr>
            <p:cNvPr id="8" name="TextBox 91"/>
            <p:cNvSpPr txBox="1"/>
            <p:nvPr/>
          </p:nvSpPr>
          <p:spPr>
            <a:xfrm flipH="1">
              <a:off x="6113892" y="1495565"/>
              <a:ext cx="1558371" cy="461665"/>
            </a:xfrm>
            <a:prstGeom prst="rect">
              <a:avLst/>
            </a:prstGeom>
            <a:noFill/>
          </p:spPr>
          <p:txBody>
            <a:bodyPr wrap="square" rtlCol="0">
              <a:spAutoFit/>
            </a:bodyPr>
            <a:lstStyle/>
            <a:p>
              <a:pPr algn="ctr"/>
              <a:r>
                <a:rPr lang="zh-CN" altLang="en-US" sz="2400" b="1" dirty="0">
                  <a:solidFill>
                    <a:srgbClr val="FFFFFF"/>
                  </a:solidFill>
                  <a:latin typeface="造字工房悦黑体验版常规体" pitchFamily="50" charset="-122"/>
                  <a:ea typeface="造字工房悦黑体验版常规体" pitchFamily="50" charset="-122"/>
                </a:rPr>
                <a:t>使命</a:t>
              </a:r>
            </a:p>
          </p:txBody>
        </p:sp>
      </p:grpSp>
      <p:grpSp>
        <p:nvGrpSpPr>
          <p:cNvPr id="9" name="组合 8"/>
          <p:cNvGrpSpPr/>
          <p:nvPr/>
        </p:nvGrpSpPr>
        <p:grpSpPr>
          <a:xfrm>
            <a:off x="8016386" y="542651"/>
            <a:ext cx="3332188" cy="1015663"/>
            <a:chOff x="5148064" y="2424587"/>
            <a:chExt cx="3024336" cy="1015662"/>
          </a:xfrm>
        </p:grpSpPr>
        <p:sp>
          <p:nvSpPr>
            <p:cNvPr id="10" name="椭圆 9"/>
            <p:cNvSpPr/>
            <p:nvPr/>
          </p:nvSpPr>
          <p:spPr>
            <a:xfrm>
              <a:off x="5148064" y="2545518"/>
              <a:ext cx="497106" cy="497106"/>
            </a:xfrm>
            <a:prstGeom prst="ellipse">
              <a:avLst/>
            </a:prstGeom>
            <a:solidFill>
              <a:srgbClr val="8B8782"/>
            </a:solidFill>
            <a:ln>
              <a:noFill/>
            </a:ln>
          </p:spPr>
          <p:txBody>
            <a:bodyPr vert="horz" wrap="square" lIns="91440" tIns="45720" rIns="91440" bIns="45720" numCol="1" anchor="t" anchorCtr="0" compatLnSpc="1"/>
            <a:lstStyle/>
            <a:p>
              <a:endParaRPr lang="zh-CN" altLang="en-US" sz="2400">
                <a:solidFill>
                  <a:srgbClr val="FFFFFF"/>
                </a:solidFill>
                <a:latin typeface="Calibri" panose="020F0502020204030204" charset="0"/>
                <a:ea typeface="宋体" panose="02010600030101010101" pitchFamily="2" charset="-122"/>
              </a:endParaRPr>
            </a:p>
          </p:txBody>
        </p:sp>
        <p:cxnSp>
          <p:nvCxnSpPr>
            <p:cNvPr id="11" name="直接连接符 10"/>
            <p:cNvCxnSpPr/>
            <p:nvPr/>
          </p:nvCxnSpPr>
          <p:spPr>
            <a:xfrm flipH="1">
              <a:off x="5613757" y="2775775"/>
              <a:ext cx="2558643" cy="0"/>
            </a:xfrm>
            <a:prstGeom prst="line">
              <a:avLst/>
            </a:prstGeom>
            <a:ln w="6350">
              <a:solidFill>
                <a:srgbClr val="74787D"/>
              </a:solidFill>
              <a:prstDash val="sysDot"/>
              <a:headEnd type="oval"/>
              <a:tailEnd type="none" w="med" len="med"/>
            </a:ln>
          </p:spPr>
          <p:style>
            <a:lnRef idx="1">
              <a:schemeClr val="accent1"/>
            </a:lnRef>
            <a:fillRef idx="0">
              <a:schemeClr val="accent1"/>
            </a:fillRef>
            <a:effectRef idx="0">
              <a:schemeClr val="accent1"/>
            </a:effectRef>
            <a:fontRef idx="minor">
              <a:schemeClr val="tx1"/>
            </a:fontRef>
          </p:style>
        </p:cxnSp>
        <p:sp>
          <p:nvSpPr>
            <p:cNvPr id="12" name="TextBox 112"/>
            <p:cNvSpPr txBox="1"/>
            <p:nvPr/>
          </p:nvSpPr>
          <p:spPr>
            <a:xfrm flipH="1">
              <a:off x="6107378" y="2424587"/>
              <a:ext cx="1558371" cy="461665"/>
            </a:xfrm>
            <a:prstGeom prst="rect">
              <a:avLst/>
            </a:prstGeom>
            <a:noFill/>
          </p:spPr>
          <p:txBody>
            <a:bodyPr wrap="square" rtlCol="0">
              <a:spAutoFit/>
            </a:bodyPr>
            <a:lstStyle/>
            <a:p>
              <a:pPr algn="ctr"/>
              <a:r>
                <a:rPr lang="zh-CN" altLang="en-US" sz="2400" b="1" dirty="0">
                  <a:solidFill>
                    <a:srgbClr val="FFFFFF"/>
                  </a:solidFill>
                  <a:latin typeface="造字工房悦黑体验版常规体" pitchFamily="50" charset="-122"/>
                  <a:ea typeface="造字工房悦黑体验版常规体" pitchFamily="50" charset="-122"/>
                </a:rPr>
                <a:t>愿景</a:t>
              </a:r>
            </a:p>
          </p:txBody>
        </p:sp>
        <p:sp>
          <p:nvSpPr>
            <p:cNvPr id="13" name="TextBox 113"/>
            <p:cNvSpPr txBox="1"/>
            <p:nvPr/>
          </p:nvSpPr>
          <p:spPr>
            <a:xfrm flipH="1">
              <a:off x="5600728" y="2793919"/>
              <a:ext cx="2571672" cy="646330"/>
            </a:xfrm>
            <a:prstGeom prst="rect">
              <a:avLst/>
            </a:prstGeom>
            <a:noFill/>
          </p:spPr>
          <p:txBody>
            <a:bodyPr wrap="square" rtlCol="0">
              <a:spAutoFit/>
            </a:bodyPr>
            <a:lstStyle/>
            <a:p>
              <a:pPr algn="ctr"/>
              <a:r>
                <a:rPr lang="zh-CN" altLang="en-US" b="1" dirty="0">
                  <a:solidFill>
                    <a:srgbClr val="FFFFFF"/>
                  </a:solidFill>
                  <a:latin typeface="造字工房悦黑体验版常规体" pitchFamily="50" charset="-122"/>
                  <a:ea typeface="造字工房悦黑体验版常规体" pitchFamily="50" charset="-122"/>
                </a:rPr>
                <a:t>让全中国网络实现漏洞的及时发现与快速响应</a:t>
              </a:r>
            </a:p>
          </p:txBody>
        </p:sp>
      </p:grpSp>
      <p:sp>
        <p:nvSpPr>
          <p:cNvPr id="16" name="Oval 676"/>
          <p:cNvSpPr>
            <a:spLocks noChangeArrowheads="1"/>
          </p:cNvSpPr>
          <p:nvPr/>
        </p:nvSpPr>
        <p:spPr bwMode="auto">
          <a:xfrm rot="21275257">
            <a:off x="91422" y="2253771"/>
            <a:ext cx="2350135" cy="2305685"/>
          </a:xfrm>
          <a:prstGeom prst="ellipse">
            <a:avLst/>
          </a:prstGeom>
          <a:solidFill>
            <a:srgbClr val="FFC000"/>
          </a:solidFill>
          <a:ln>
            <a:noFill/>
          </a:ln>
          <a:extLst/>
        </p:spPr>
        <p:txBody>
          <a:bodyPr wrap="none" anchor="ctr"/>
          <a:lstStyle>
            <a:lvl1pPr eaLnBrk="0" hangingPunct="0">
              <a:defRPr kumimoji="1">
                <a:solidFill>
                  <a:schemeClr val="tx1"/>
                </a:solidFill>
                <a:latin typeface="Gulim" panose="020B0600000101010101" pitchFamily="34" charset="-127"/>
                <a:ea typeface="Gulim" panose="020B0600000101010101" pitchFamily="34" charset="-127"/>
              </a:defRPr>
            </a:lvl1pPr>
            <a:lvl2pPr marL="742950" indent="-285750" eaLnBrk="0" hangingPunct="0">
              <a:defRPr kumimoji="1">
                <a:solidFill>
                  <a:schemeClr val="tx1"/>
                </a:solidFill>
                <a:latin typeface="Gulim" panose="020B0600000101010101" pitchFamily="34" charset="-127"/>
                <a:ea typeface="Gulim" panose="020B0600000101010101" pitchFamily="34" charset="-127"/>
              </a:defRPr>
            </a:lvl2pPr>
            <a:lvl3pPr marL="1143000" indent="-228600" eaLnBrk="0" hangingPunct="0">
              <a:defRPr kumimoji="1">
                <a:solidFill>
                  <a:schemeClr val="tx1"/>
                </a:solidFill>
                <a:latin typeface="Gulim" panose="020B0600000101010101" pitchFamily="34" charset="-127"/>
                <a:ea typeface="Gulim" panose="020B0600000101010101" pitchFamily="34" charset="-127"/>
              </a:defRPr>
            </a:lvl3pPr>
            <a:lvl4pPr marL="1600200" indent="-228600" eaLnBrk="0" hangingPunct="0">
              <a:defRPr kumimoji="1">
                <a:solidFill>
                  <a:schemeClr val="tx1"/>
                </a:solidFill>
                <a:latin typeface="Gulim" panose="020B0600000101010101" pitchFamily="34" charset="-127"/>
                <a:ea typeface="Gulim" panose="020B0600000101010101" pitchFamily="34" charset="-127"/>
              </a:defRPr>
            </a:lvl4pPr>
            <a:lvl5pPr marL="2057400" indent="-228600" eaLnBrk="0" hangingPunct="0">
              <a:defRPr kumimoji="1">
                <a:solidFill>
                  <a:schemeClr val="tx1"/>
                </a:solidFill>
                <a:latin typeface="Gulim" panose="020B0600000101010101" pitchFamily="34" charset="-127"/>
                <a:ea typeface="Gulim" panose="020B0600000101010101" pitchFamily="34"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9pPr>
          </a:lstStyle>
          <a:p>
            <a:pPr eaLnBrk="1" hangingPunct="1"/>
            <a:endParaRPr lang="zh-CN" altLang="ko-KR">
              <a:ea typeface="宋体" panose="02010600030101010101" pitchFamily="2" charset="-122"/>
            </a:endParaRPr>
          </a:p>
        </p:txBody>
      </p:sp>
      <p:sp>
        <p:nvSpPr>
          <p:cNvPr id="17" name="Oval 677"/>
          <p:cNvSpPr>
            <a:spLocks noChangeArrowheads="1"/>
          </p:cNvSpPr>
          <p:nvPr/>
        </p:nvSpPr>
        <p:spPr bwMode="auto">
          <a:xfrm rot="21275257">
            <a:off x="2441257" y="1549724"/>
            <a:ext cx="1801813" cy="1801813"/>
          </a:xfrm>
          <a:prstGeom prst="ellipse">
            <a:avLst/>
          </a:prstGeom>
          <a:solidFill>
            <a:schemeClr val="accent2">
              <a:lumMod val="75000"/>
            </a:schemeClr>
          </a:solidFill>
          <a:ln>
            <a:noFill/>
          </a:ln>
          <a:extLst/>
        </p:spPr>
        <p:txBody>
          <a:bodyPr wrap="none" anchor="ctr"/>
          <a:lstStyle>
            <a:lvl1pPr eaLnBrk="0" hangingPunct="0">
              <a:defRPr kumimoji="1">
                <a:solidFill>
                  <a:schemeClr val="tx1"/>
                </a:solidFill>
                <a:latin typeface="Gulim" panose="020B0600000101010101" pitchFamily="34" charset="-127"/>
                <a:ea typeface="Gulim" panose="020B0600000101010101" pitchFamily="34" charset="-127"/>
              </a:defRPr>
            </a:lvl1pPr>
            <a:lvl2pPr marL="742950" indent="-285750" eaLnBrk="0" hangingPunct="0">
              <a:defRPr kumimoji="1">
                <a:solidFill>
                  <a:schemeClr val="tx1"/>
                </a:solidFill>
                <a:latin typeface="Gulim" panose="020B0600000101010101" pitchFamily="34" charset="-127"/>
                <a:ea typeface="Gulim" panose="020B0600000101010101" pitchFamily="34" charset="-127"/>
              </a:defRPr>
            </a:lvl2pPr>
            <a:lvl3pPr marL="1143000" indent="-228600" eaLnBrk="0" hangingPunct="0">
              <a:defRPr kumimoji="1">
                <a:solidFill>
                  <a:schemeClr val="tx1"/>
                </a:solidFill>
                <a:latin typeface="Gulim" panose="020B0600000101010101" pitchFamily="34" charset="-127"/>
                <a:ea typeface="Gulim" panose="020B0600000101010101" pitchFamily="34" charset="-127"/>
              </a:defRPr>
            </a:lvl3pPr>
            <a:lvl4pPr marL="1600200" indent="-228600" eaLnBrk="0" hangingPunct="0">
              <a:defRPr kumimoji="1">
                <a:solidFill>
                  <a:schemeClr val="tx1"/>
                </a:solidFill>
                <a:latin typeface="Gulim" panose="020B0600000101010101" pitchFamily="34" charset="-127"/>
                <a:ea typeface="Gulim" panose="020B0600000101010101" pitchFamily="34" charset="-127"/>
              </a:defRPr>
            </a:lvl4pPr>
            <a:lvl5pPr marL="2057400" indent="-228600" eaLnBrk="0" hangingPunct="0">
              <a:defRPr kumimoji="1">
                <a:solidFill>
                  <a:schemeClr val="tx1"/>
                </a:solidFill>
                <a:latin typeface="Gulim" panose="020B0600000101010101" pitchFamily="34" charset="-127"/>
                <a:ea typeface="Gulim" panose="020B0600000101010101" pitchFamily="34"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9pPr>
          </a:lstStyle>
          <a:p>
            <a:pPr eaLnBrk="1" hangingPunct="1"/>
            <a:endParaRPr lang="ko-KR" altLang="en-US"/>
          </a:p>
        </p:txBody>
      </p:sp>
      <p:sp>
        <p:nvSpPr>
          <p:cNvPr id="18" name="Oval 680"/>
          <p:cNvSpPr>
            <a:spLocks noChangeArrowheads="1"/>
          </p:cNvSpPr>
          <p:nvPr/>
        </p:nvSpPr>
        <p:spPr bwMode="auto">
          <a:xfrm rot="21275257">
            <a:off x="2645092" y="4341502"/>
            <a:ext cx="1577975" cy="1577975"/>
          </a:xfrm>
          <a:prstGeom prst="ellipse">
            <a:avLst/>
          </a:prstGeom>
          <a:solidFill>
            <a:srgbClr val="92D050"/>
          </a:solidFill>
          <a:ln>
            <a:noFill/>
          </a:ln>
          <a:extLst/>
        </p:spPr>
        <p:txBody>
          <a:bodyPr wrap="none" anchor="ctr"/>
          <a:lstStyle>
            <a:lvl1pPr eaLnBrk="0" hangingPunct="0">
              <a:defRPr kumimoji="1">
                <a:solidFill>
                  <a:schemeClr val="tx1"/>
                </a:solidFill>
                <a:latin typeface="Gulim" panose="020B0600000101010101" pitchFamily="34" charset="-127"/>
                <a:ea typeface="Gulim" panose="020B0600000101010101" pitchFamily="34" charset="-127"/>
              </a:defRPr>
            </a:lvl1pPr>
            <a:lvl2pPr marL="742950" indent="-285750" eaLnBrk="0" hangingPunct="0">
              <a:defRPr kumimoji="1">
                <a:solidFill>
                  <a:schemeClr val="tx1"/>
                </a:solidFill>
                <a:latin typeface="Gulim" panose="020B0600000101010101" pitchFamily="34" charset="-127"/>
                <a:ea typeface="Gulim" panose="020B0600000101010101" pitchFamily="34" charset="-127"/>
              </a:defRPr>
            </a:lvl2pPr>
            <a:lvl3pPr marL="1143000" indent="-228600" eaLnBrk="0" hangingPunct="0">
              <a:defRPr kumimoji="1">
                <a:solidFill>
                  <a:schemeClr val="tx1"/>
                </a:solidFill>
                <a:latin typeface="Gulim" panose="020B0600000101010101" pitchFamily="34" charset="-127"/>
                <a:ea typeface="Gulim" panose="020B0600000101010101" pitchFamily="34" charset="-127"/>
              </a:defRPr>
            </a:lvl3pPr>
            <a:lvl4pPr marL="1600200" indent="-228600" eaLnBrk="0" hangingPunct="0">
              <a:defRPr kumimoji="1">
                <a:solidFill>
                  <a:schemeClr val="tx1"/>
                </a:solidFill>
                <a:latin typeface="Gulim" panose="020B0600000101010101" pitchFamily="34" charset="-127"/>
                <a:ea typeface="Gulim" panose="020B0600000101010101" pitchFamily="34" charset="-127"/>
              </a:defRPr>
            </a:lvl4pPr>
            <a:lvl5pPr marL="2057400" indent="-228600" eaLnBrk="0" hangingPunct="0">
              <a:defRPr kumimoji="1">
                <a:solidFill>
                  <a:schemeClr val="tx1"/>
                </a:solidFill>
                <a:latin typeface="Gulim" panose="020B0600000101010101" pitchFamily="34" charset="-127"/>
                <a:ea typeface="Gulim" panose="020B0600000101010101" pitchFamily="34"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9pPr>
          </a:lstStyle>
          <a:p>
            <a:pPr eaLnBrk="1" hangingPunct="1"/>
            <a:endParaRPr lang="ko-KR" altLang="en-US"/>
          </a:p>
        </p:txBody>
      </p:sp>
      <p:sp>
        <p:nvSpPr>
          <p:cNvPr id="19" name="Arc 681"/>
          <p:cNvSpPr/>
          <p:nvPr/>
        </p:nvSpPr>
        <p:spPr bwMode="auto">
          <a:xfrm rot="8281686">
            <a:off x="1317466" y="4001936"/>
            <a:ext cx="1906587" cy="1549400"/>
          </a:xfrm>
          <a:custGeom>
            <a:avLst/>
            <a:gdLst>
              <a:gd name="T0" fmla="*/ 115621791 w 21600"/>
              <a:gd name="T1" fmla="*/ 0 h 15695"/>
              <a:gd name="T2" fmla="*/ 168290462 w 21600"/>
              <a:gd name="T3" fmla="*/ 152955741 h 15695"/>
              <a:gd name="T4" fmla="*/ 0 w 21600"/>
              <a:gd name="T5" fmla="*/ 152955741 h 15695"/>
              <a:gd name="T6" fmla="*/ 0 60000 65536"/>
              <a:gd name="T7" fmla="*/ 0 60000 65536"/>
              <a:gd name="T8" fmla="*/ 0 60000 65536"/>
              <a:gd name="T9" fmla="*/ 0 w 21600"/>
              <a:gd name="T10" fmla="*/ 0 h 15695"/>
              <a:gd name="T11" fmla="*/ 21600 w 21600"/>
              <a:gd name="T12" fmla="*/ 15695 h 15695"/>
            </a:gdLst>
            <a:ahLst/>
            <a:cxnLst>
              <a:cxn ang="T6">
                <a:pos x="T0" y="T1"/>
              </a:cxn>
              <a:cxn ang="T7">
                <a:pos x="T2" y="T3"/>
              </a:cxn>
              <a:cxn ang="T8">
                <a:pos x="T4" y="T5"/>
              </a:cxn>
            </a:cxnLst>
            <a:rect l="T9" t="T10" r="T11" b="T12"/>
            <a:pathLst>
              <a:path w="21600" h="15695" fill="none" extrusionOk="0">
                <a:moveTo>
                  <a:pt x="14840" y="-1"/>
                </a:moveTo>
                <a:cubicBezTo>
                  <a:pt x="19155" y="4079"/>
                  <a:pt x="21600" y="9756"/>
                  <a:pt x="21600" y="15695"/>
                </a:cubicBezTo>
              </a:path>
              <a:path w="21600" h="15695" stroke="0" extrusionOk="0">
                <a:moveTo>
                  <a:pt x="14840" y="-1"/>
                </a:moveTo>
                <a:cubicBezTo>
                  <a:pt x="19155" y="4079"/>
                  <a:pt x="21600" y="9756"/>
                  <a:pt x="21600" y="15695"/>
                </a:cubicBezTo>
                <a:lnTo>
                  <a:pt x="0" y="15695"/>
                </a:lnTo>
                <a:lnTo>
                  <a:pt x="14840" y="-1"/>
                </a:lnTo>
                <a:close/>
              </a:path>
            </a:pathLst>
          </a:custGeom>
          <a:noFill/>
          <a:ln w="76200">
            <a:solidFill>
              <a:srgbClr val="92D050"/>
            </a:solidFill>
            <a:prstDash val="solid"/>
            <a:round/>
            <a:headEnd w="lg" len="lg"/>
            <a:tailEnd type="triangle" w="lg" len="lg"/>
          </a:ln>
          <a:extLst>
            <a:ext uri="{909E8E84-426E-40DD-AFC4-6F175D3DCCD1}">
              <a14:hiddenFill xmlns:a14="http://schemas.microsoft.com/office/drawing/2010/main">
                <a:solidFill>
                  <a:srgbClr val="FFFFFF"/>
                </a:solidFill>
              </a14:hiddenFill>
            </a:ext>
          </a:extLst>
        </p:spPr>
        <p:txBody>
          <a:bodyPr wrap="none" anchor="ctr"/>
          <a:lstStyle/>
          <a:p>
            <a:endParaRPr lang="zh-CN" altLang="en-US">
              <a:solidFill>
                <a:schemeClr val="tx1">
                  <a:lumMod val="65000"/>
                  <a:lumOff val="35000"/>
                </a:schemeClr>
              </a:solidFill>
            </a:endParaRPr>
          </a:p>
        </p:txBody>
      </p:sp>
      <p:sp>
        <p:nvSpPr>
          <p:cNvPr id="20" name="Arc 683"/>
          <p:cNvSpPr/>
          <p:nvPr/>
        </p:nvSpPr>
        <p:spPr bwMode="auto">
          <a:xfrm rot="2056945">
            <a:off x="3799205" y="3460122"/>
            <a:ext cx="620712" cy="898525"/>
          </a:xfrm>
          <a:custGeom>
            <a:avLst/>
            <a:gdLst>
              <a:gd name="T0" fmla="*/ 2673113 w 21600"/>
              <a:gd name="T1" fmla="*/ 0 h 31203"/>
              <a:gd name="T2" fmla="*/ 15875916 w 21600"/>
              <a:gd name="T3" fmla="*/ 25874024 h 31203"/>
              <a:gd name="T4" fmla="*/ 0 w 21600"/>
              <a:gd name="T5" fmla="*/ 17708743 h 31203"/>
              <a:gd name="T6" fmla="*/ 0 60000 65536"/>
              <a:gd name="T7" fmla="*/ 0 60000 65536"/>
              <a:gd name="T8" fmla="*/ 0 60000 65536"/>
              <a:gd name="T9" fmla="*/ 0 w 21600"/>
              <a:gd name="T10" fmla="*/ 0 h 31203"/>
              <a:gd name="T11" fmla="*/ 21600 w 21600"/>
              <a:gd name="T12" fmla="*/ 31203 h 31203"/>
            </a:gdLst>
            <a:ahLst/>
            <a:cxnLst>
              <a:cxn ang="T6">
                <a:pos x="T0" y="T1"/>
              </a:cxn>
              <a:cxn ang="T7">
                <a:pos x="T2" y="T3"/>
              </a:cxn>
              <a:cxn ang="T8">
                <a:pos x="T4" y="T5"/>
              </a:cxn>
            </a:cxnLst>
            <a:rect l="T9" t="T10" r="T11" b="T12"/>
            <a:pathLst>
              <a:path w="21600" h="31203" fill="none" extrusionOk="0">
                <a:moveTo>
                  <a:pt x="3237" y="-1"/>
                </a:moveTo>
                <a:cubicBezTo>
                  <a:pt x="13795" y="1600"/>
                  <a:pt x="21600" y="10676"/>
                  <a:pt x="21600" y="21356"/>
                </a:cubicBezTo>
                <a:cubicBezTo>
                  <a:pt x="21600" y="24780"/>
                  <a:pt x="20785" y="28155"/>
                  <a:pt x="19224" y="31202"/>
                </a:cubicBezTo>
              </a:path>
              <a:path w="21600" h="31203" stroke="0" extrusionOk="0">
                <a:moveTo>
                  <a:pt x="3237" y="-1"/>
                </a:moveTo>
                <a:cubicBezTo>
                  <a:pt x="13795" y="1600"/>
                  <a:pt x="21600" y="10676"/>
                  <a:pt x="21600" y="21356"/>
                </a:cubicBezTo>
                <a:cubicBezTo>
                  <a:pt x="21600" y="24780"/>
                  <a:pt x="20785" y="28155"/>
                  <a:pt x="19224" y="31202"/>
                </a:cubicBezTo>
                <a:lnTo>
                  <a:pt x="0" y="21356"/>
                </a:lnTo>
                <a:lnTo>
                  <a:pt x="3237" y="-1"/>
                </a:lnTo>
                <a:close/>
              </a:path>
            </a:pathLst>
          </a:custGeom>
          <a:noFill/>
          <a:ln w="76200">
            <a:solidFill>
              <a:srgbClr val="905603"/>
            </a:solidFill>
            <a:prstDash val="solid"/>
            <a:round/>
            <a:headEnd w="lg" len="lg"/>
            <a:tailEnd type="triangle" w="lg" len="lg"/>
          </a:ln>
          <a:extLst>
            <a:ext uri="{909E8E84-426E-40DD-AFC4-6F175D3DCCD1}">
              <a14:hiddenFill xmlns:a14="http://schemas.microsoft.com/office/drawing/2010/main">
                <a:solidFill>
                  <a:srgbClr val="FFFFFF"/>
                </a:solidFill>
              </a14:hiddenFill>
            </a:ext>
          </a:extLst>
        </p:spPr>
        <p:txBody>
          <a:bodyPr wrap="none" anchor="ctr"/>
          <a:lstStyle/>
          <a:p>
            <a:endParaRPr lang="zh-CN" altLang="en-US">
              <a:solidFill>
                <a:schemeClr val="tx1">
                  <a:lumMod val="65000"/>
                  <a:lumOff val="35000"/>
                </a:schemeClr>
              </a:solidFill>
            </a:endParaRPr>
          </a:p>
        </p:txBody>
      </p:sp>
      <p:sp>
        <p:nvSpPr>
          <p:cNvPr id="21" name="Arc 682"/>
          <p:cNvSpPr/>
          <p:nvPr/>
        </p:nvSpPr>
        <p:spPr bwMode="auto">
          <a:xfrm rot="17846405">
            <a:off x="1360010" y="1493051"/>
            <a:ext cx="1014413" cy="1003300"/>
          </a:xfrm>
          <a:custGeom>
            <a:avLst/>
            <a:gdLst>
              <a:gd name="T0" fmla="*/ 7139448 w 21600"/>
              <a:gd name="T1" fmla="*/ 0 h 21356"/>
              <a:gd name="T2" fmla="*/ 47640451 w 21600"/>
              <a:gd name="T3" fmla="*/ 47134805 h 21356"/>
              <a:gd name="T4" fmla="*/ 0 w 21600"/>
              <a:gd name="T5" fmla="*/ 47134805 h 21356"/>
              <a:gd name="T6" fmla="*/ 0 60000 65536"/>
              <a:gd name="T7" fmla="*/ 0 60000 65536"/>
              <a:gd name="T8" fmla="*/ 0 60000 65536"/>
              <a:gd name="T9" fmla="*/ 0 w 21600"/>
              <a:gd name="T10" fmla="*/ 0 h 21356"/>
              <a:gd name="T11" fmla="*/ 21600 w 21600"/>
              <a:gd name="T12" fmla="*/ 21356 h 21356"/>
            </a:gdLst>
            <a:ahLst/>
            <a:cxnLst>
              <a:cxn ang="T6">
                <a:pos x="T0" y="T1"/>
              </a:cxn>
              <a:cxn ang="T7">
                <a:pos x="T2" y="T3"/>
              </a:cxn>
              <a:cxn ang="T8">
                <a:pos x="T4" y="T5"/>
              </a:cxn>
            </a:cxnLst>
            <a:rect l="T9" t="T10" r="T11" b="T12"/>
            <a:pathLst>
              <a:path w="21600" h="21356" fill="none" extrusionOk="0">
                <a:moveTo>
                  <a:pt x="3237" y="-1"/>
                </a:moveTo>
                <a:cubicBezTo>
                  <a:pt x="13795" y="1600"/>
                  <a:pt x="21600" y="10676"/>
                  <a:pt x="21600" y="21356"/>
                </a:cubicBezTo>
              </a:path>
              <a:path w="21600" h="21356" stroke="0" extrusionOk="0">
                <a:moveTo>
                  <a:pt x="3237" y="-1"/>
                </a:moveTo>
                <a:cubicBezTo>
                  <a:pt x="13795" y="1600"/>
                  <a:pt x="21600" y="10676"/>
                  <a:pt x="21600" y="21356"/>
                </a:cubicBezTo>
                <a:lnTo>
                  <a:pt x="0" y="21356"/>
                </a:lnTo>
                <a:lnTo>
                  <a:pt x="3237" y="-1"/>
                </a:lnTo>
                <a:close/>
              </a:path>
            </a:pathLst>
          </a:custGeom>
          <a:noFill/>
          <a:ln w="76200">
            <a:solidFill>
              <a:srgbClr val="E89424"/>
            </a:solidFill>
            <a:prstDash val="solid"/>
            <a:round/>
            <a:headEnd w="lg" len="lg"/>
            <a:tailEnd type="triangle" w="lg" len="lg"/>
          </a:ln>
          <a:extLst>
            <a:ext uri="{909E8E84-426E-40DD-AFC4-6F175D3DCCD1}">
              <a14:hiddenFill xmlns:a14="http://schemas.microsoft.com/office/drawing/2010/main">
                <a:solidFill>
                  <a:srgbClr val="FFFFFF"/>
                </a:solidFill>
              </a14:hiddenFill>
            </a:ext>
          </a:extLst>
        </p:spPr>
        <p:txBody>
          <a:bodyPr wrap="none" anchor="ctr"/>
          <a:lstStyle/>
          <a:p>
            <a:endParaRPr lang="zh-CN" altLang="en-US">
              <a:solidFill>
                <a:schemeClr val="tx1">
                  <a:lumMod val="65000"/>
                  <a:lumOff val="35000"/>
                </a:schemeClr>
              </a:solidFill>
            </a:endParaRPr>
          </a:p>
        </p:txBody>
      </p:sp>
      <p:sp>
        <p:nvSpPr>
          <p:cNvPr id="22" name="矩形 21"/>
          <p:cNvSpPr/>
          <p:nvPr/>
        </p:nvSpPr>
        <p:spPr>
          <a:xfrm>
            <a:off x="256522" y="2807491"/>
            <a:ext cx="2019300" cy="1198880"/>
          </a:xfrm>
          <a:prstGeom prst="rect">
            <a:avLst/>
          </a:prstGeom>
          <a:noFill/>
          <a:ln>
            <a:noFill/>
          </a:ln>
        </p:spPr>
        <p:txBody>
          <a:bodyPr wrap="none" rtlCol="0" anchor="t">
            <a:spAutoFit/>
            <a:scene3d>
              <a:camera prst="orthographicFront"/>
              <a:lightRig rig="threePt" dir="t"/>
            </a:scene3d>
          </a:bodyPr>
          <a:lstStyle/>
          <a:p>
            <a:pPr algn="ctr"/>
            <a:r>
              <a:rPr lang="zh-CN" altLang="en-US" sz="7200" b="1">
                <a:ln w="9525" cmpd="sng">
                  <a:noFill/>
                  <a:prstDash val="solid"/>
                </a:ln>
                <a:solidFill>
                  <a:srgbClr val="70AD47">
                    <a:tint val="1000"/>
                  </a:srgbClr>
                </a:solidFill>
                <a:effectLst>
                  <a:glow rad="38100">
                    <a:schemeClr val="accent1">
                      <a:alpha val="40000"/>
                    </a:schemeClr>
                  </a:glow>
                </a:effectLst>
                <a:latin typeface="楷体" panose="02010609060101010101" charset="-122"/>
                <a:ea typeface="楷体" panose="02010609060101010101" charset="-122"/>
              </a:rPr>
              <a:t>公益</a:t>
            </a:r>
          </a:p>
        </p:txBody>
      </p:sp>
      <p:sp>
        <p:nvSpPr>
          <p:cNvPr id="23" name="矩形 22"/>
          <p:cNvSpPr/>
          <p:nvPr/>
        </p:nvSpPr>
        <p:spPr>
          <a:xfrm>
            <a:off x="2059287" y="1989611"/>
            <a:ext cx="2750820" cy="922020"/>
          </a:xfrm>
          <a:prstGeom prst="rect">
            <a:avLst/>
          </a:prstGeom>
          <a:noFill/>
          <a:ln>
            <a:noFill/>
          </a:ln>
        </p:spPr>
        <p:txBody>
          <a:bodyPr wrap="square" rtlCol="0" anchor="t">
            <a:spAutoFit/>
            <a:scene3d>
              <a:camera prst="orthographicFront"/>
              <a:lightRig rig="threePt" dir="t"/>
            </a:scene3d>
          </a:bodyPr>
          <a:lstStyle/>
          <a:p>
            <a:pPr algn="ctr"/>
            <a:r>
              <a:rPr lang="zh-CN" altLang="en-US" sz="5400" b="1" dirty="0">
                <a:ln w="9525" cmpd="sng">
                  <a:noFill/>
                  <a:prstDash val="solid"/>
                </a:ln>
                <a:solidFill>
                  <a:srgbClr val="70AD47">
                    <a:tint val="1000"/>
                  </a:srgbClr>
                </a:solidFill>
                <a:effectLst>
                  <a:glow rad="38100">
                    <a:schemeClr val="accent1">
                      <a:alpha val="40000"/>
                    </a:schemeClr>
                  </a:glow>
                </a:effectLst>
                <a:latin typeface="楷体" panose="02010609060101010101" charset="-122"/>
                <a:ea typeface="楷体" panose="02010609060101010101" charset="-122"/>
              </a:rPr>
              <a:t>开放</a:t>
            </a:r>
          </a:p>
        </p:txBody>
      </p:sp>
      <p:sp>
        <p:nvSpPr>
          <p:cNvPr id="24" name="矩形 23"/>
          <p:cNvSpPr/>
          <p:nvPr/>
        </p:nvSpPr>
        <p:spPr>
          <a:xfrm rot="420000">
            <a:off x="2589512" y="4715031"/>
            <a:ext cx="1690370" cy="829945"/>
          </a:xfrm>
          <a:prstGeom prst="rect">
            <a:avLst/>
          </a:prstGeom>
          <a:noFill/>
          <a:ln>
            <a:noFill/>
          </a:ln>
        </p:spPr>
        <p:txBody>
          <a:bodyPr wrap="square" rtlCol="0" anchor="t">
            <a:spAutoFit/>
            <a:scene3d>
              <a:camera prst="orthographicFront"/>
              <a:lightRig rig="threePt" dir="t"/>
            </a:scene3d>
          </a:bodyPr>
          <a:lstStyle/>
          <a:p>
            <a:pPr algn="ctr"/>
            <a:r>
              <a:rPr lang="zh-CN" altLang="en-US" sz="4800" b="1">
                <a:ln w="9525" cmpd="sng">
                  <a:noFill/>
                  <a:prstDash val="solid"/>
                </a:ln>
                <a:solidFill>
                  <a:srgbClr val="70AD47">
                    <a:tint val="1000"/>
                  </a:srgbClr>
                </a:solidFill>
                <a:effectLst>
                  <a:glow rad="38100">
                    <a:schemeClr val="accent1">
                      <a:alpha val="40000"/>
                    </a:schemeClr>
                  </a:glow>
                </a:effectLst>
                <a:latin typeface="楷体" panose="02010609060101010101" charset="-122"/>
                <a:ea typeface="楷体" panose="02010609060101010101" charset="-122"/>
              </a:rPr>
              <a:t>协同</a:t>
            </a:r>
          </a:p>
        </p:txBody>
      </p:sp>
      <p:pic>
        <p:nvPicPr>
          <p:cNvPr id="25" name="图片 24" descr="补天 logo2"/>
          <p:cNvPicPr>
            <a:picLocks noChangeAspect="1"/>
          </p:cNvPicPr>
          <p:nvPr/>
        </p:nvPicPr>
        <p:blipFill>
          <a:blip r:embed="rId2"/>
          <a:stretch>
            <a:fillRect/>
          </a:stretch>
        </p:blipFill>
        <p:spPr>
          <a:xfrm>
            <a:off x="411814" y="117094"/>
            <a:ext cx="3118485" cy="1623695"/>
          </a:xfrm>
          <a:prstGeom prst="rect">
            <a:avLst/>
          </a:prstGeom>
        </p:spPr>
      </p:pic>
      <p:sp>
        <p:nvSpPr>
          <p:cNvPr id="26" name="文本框 25"/>
          <p:cNvSpPr txBox="1"/>
          <p:nvPr/>
        </p:nvSpPr>
        <p:spPr>
          <a:xfrm>
            <a:off x="6389455" y="3090352"/>
            <a:ext cx="1188720" cy="368300"/>
          </a:xfrm>
          <a:prstGeom prst="rect">
            <a:avLst/>
          </a:prstGeom>
          <a:noFill/>
        </p:spPr>
        <p:txBody>
          <a:bodyPr wrap="none" rtlCol="0" anchor="t">
            <a:spAutoFit/>
          </a:bodyPr>
          <a:lstStyle/>
          <a:p>
            <a:pPr algn="ctr"/>
            <a:r>
              <a:rPr lang="en-US" altLang="zh-CN" b="1" dirty="0">
                <a:solidFill>
                  <a:schemeClr val="bg1">
                    <a:lumMod val="95000"/>
                  </a:schemeClr>
                </a:solidFill>
                <a:sym typeface="+mn-ea"/>
              </a:rPr>
              <a:t>12/09/205</a:t>
            </a:r>
            <a:endParaRPr lang="zh-CN" altLang="en-US"/>
          </a:p>
        </p:txBody>
      </p:sp>
      <p:sp>
        <p:nvSpPr>
          <p:cNvPr id="27" name="Freeform 6"/>
          <p:cNvSpPr/>
          <p:nvPr/>
        </p:nvSpPr>
        <p:spPr bwMode="auto">
          <a:xfrm>
            <a:off x="4525095" y="2108642"/>
            <a:ext cx="2502535" cy="4321175"/>
          </a:xfrm>
          <a:custGeom>
            <a:avLst/>
            <a:gdLst>
              <a:gd name="T0" fmla="*/ 115 w 230"/>
              <a:gd name="T1" fmla="*/ 0 h 621"/>
              <a:gd name="T2" fmla="*/ 115 w 230"/>
              <a:gd name="T3" fmla="*/ 0 h 621"/>
              <a:gd name="T4" fmla="*/ 230 w 230"/>
              <a:gd name="T5" fmla="*/ 115 h 621"/>
              <a:gd name="T6" fmla="*/ 230 w 230"/>
              <a:gd name="T7" fmla="*/ 621 h 621"/>
              <a:gd name="T8" fmla="*/ 0 w 230"/>
              <a:gd name="T9" fmla="*/ 621 h 621"/>
              <a:gd name="T10" fmla="*/ 0 w 230"/>
              <a:gd name="T11" fmla="*/ 115 h 621"/>
              <a:gd name="T12" fmla="*/ 115 w 230"/>
              <a:gd name="T13" fmla="*/ 0 h 621"/>
            </a:gdLst>
            <a:ahLst/>
            <a:cxnLst>
              <a:cxn ang="0">
                <a:pos x="T0" y="T1"/>
              </a:cxn>
              <a:cxn ang="0">
                <a:pos x="T2" y="T3"/>
              </a:cxn>
              <a:cxn ang="0">
                <a:pos x="T4" y="T5"/>
              </a:cxn>
              <a:cxn ang="0">
                <a:pos x="T6" y="T7"/>
              </a:cxn>
              <a:cxn ang="0">
                <a:pos x="T8" y="T9"/>
              </a:cxn>
              <a:cxn ang="0">
                <a:pos x="T10" y="T11"/>
              </a:cxn>
              <a:cxn ang="0">
                <a:pos x="T12" y="T13"/>
              </a:cxn>
            </a:cxnLst>
            <a:rect l="0" t="0" r="r" b="b"/>
            <a:pathLst>
              <a:path w="230" h="621">
                <a:moveTo>
                  <a:pt x="115" y="0"/>
                </a:moveTo>
                <a:cubicBezTo>
                  <a:pt x="115" y="0"/>
                  <a:pt x="115" y="0"/>
                  <a:pt x="115" y="0"/>
                </a:cubicBezTo>
                <a:cubicBezTo>
                  <a:pt x="178" y="0"/>
                  <a:pt x="230" y="52"/>
                  <a:pt x="230" y="115"/>
                </a:cubicBezTo>
                <a:cubicBezTo>
                  <a:pt x="230" y="287"/>
                  <a:pt x="230" y="449"/>
                  <a:pt x="230" y="621"/>
                </a:cubicBezTo>
                <a:cubicBezTo>
                  <a:pt x="153" y="621"/>
                  <a:pt x="77" y="621"/>
                  <a:pt x="0" y="621"/>
                </a:cubicBezTo>
                <a:cubicBezTo>
                  <a:pt x="0" y="449"/>
                  <a:pt x="0" y="287"/>
                  <a:pt x="0" y="115"/>
                </a:cubicBezTo>
                <a:cubicBezTo>
                  <a:pt x="0" y="52"/>
                  <a:pt x="52" y="0"/>
                  <a:pt x="115" y="0"/>
                </a:cubicBezTo>
                <a:close/>
              </a:path>
            </a:pathLst>
          </a:custGeom>
          <a:solidFill>
            <a:srgbClr val="92D050"/>
          </a:solidFill>
          <a:ln>
            <a:noFill/>
          </a:ln>
          <a:extLst/>
        </p:spPr>
        <p:txBody>
          <a:bodyPr vert="horz" wrap="square" lIns="91440" tIns="45720" rIns="91440" bIns="45720" numCol="1" anchor="t" anchorCtr="0" compatLnSpc="1"/>
          <a:lstStyle/>
          <a:p>
            <a:endParaRPr lang="zh-CN" altLang="en-US"/>
          </a:p>
        </p:txBody>
      </p:sp>
      <p:sp>
        <p:nvSpPr>
          <p:cNvPr id="28" name="TextBox 2208"/>
          <p:cNvSpPr txBox="1"/>
          <p:nvPr/>
        </p:nvSpPr>
        <p:spPr>
          <a:xfrm>
            <a:off x="4644475" y="4366067"/>
            <a:ext cx="2263140" cy="1753235"/>
          </a:xfrm>
          <a:prstGeom prst="rect">
            <a:avLst/>
          </a:prstGeom>
          <a:noFill/>
        </p:spPr>
        <p:txBody>
          <a:bodyPr wrap="square" rtlCol="0">
            <a:spAutoFit/>
          </a:bodyPr>
          <a:lstStyle/>
          <a:p>
            <a:pPr marL="285750" indent="-285750">
              <a:buFont typeface="Wingdings" panose="05000000000000000000" pitchFamily="2" charset="2"/>
              <a:buChar char="l"/>
            </a:pPr>
            <a:r>
              <a:rPr lang="zh-CN" altLang="en-US" sz="1400" b="1" dirty="0">
                <a:solidFill>
                  <a:schemeClr val="bg1"/>
                </a:solidFill>
                <a:sym typeface="+mn-ea"/>
              </a:rPr>
              <a:t>企业自主悬赏，平台白帽子竞争式发现与报告</a:t>
            </a:r>
          </a:p>
          <a:p>
            <a:pPr marL="285750" indent="-285750">
              <a:buFont typeface="Wingdings" panose="05000000000000000000" pitchFamily="2" charset="2"/>
              <a:buChar char="l"/>
            </a:pPr>
            <a:r>
              <a:rPr lang="zh-CN" altLang="en-US" sz="1400" b="1" dirty="0">
                <a:solidFill>
                  <a:schemeClr val="bg1"/>
                </a:solidFill>
                <a:sym typeface="+mn-ea"/>
              </a:rPr>
              <a:t>企业自助调整测试范围及服务白帽资源</a:t>
            </a:r>
          </a:p>
          <a:p>
            <a:pPr marL="285750" indent="-285750">
              <a:buFont typeface="Wingdings" panose="05000000000000000000" pitchFamily="2" charset="2"/>
              <a:buChar char="l"/>
            </a:pPr>
            <a:r>
              <a:rPr lang="zh-CN" altLang="en-US" sz="1400" b="1" dirty="0">
                <a:solidFill>
                  <a:schemeClr val="bg1"/>
                </a:solidFill>
                <a:sym typeface="+mn-ea"/>
              </a:rPr>
              <a:t>专业的</a:t>
            </a:r>
            <a:r>
              <a:rPr lang="en-US" altLang="zh-CN" sz="1400" b="1" dirty="0">
                <a:solidFill>
                  <a:schemeClr val="bg1"/>
                </a:solidFill>
                <a:sym typeface="+mn-ea"/>
              </a:rPr>
              <a:t>SRC</a:t>
            </a:r>
            <a:r>
              <a:rPr lang="zh-CN" altLang="en-US" sz="1400" b="1" dirty="0">
                <a:solidFill>
                  <a:schemeClr val="bg1"/>
                </a:solidFill>
                <a:sym typeface="+mn-ea"/>
              </a:rPr>
              <a:t>安全运营支撑团队，解决后顾之忧</a:t>
            </a:r>
          </a:p>
          <a:p>
            <a:endParaRPr lang="zh-CN" altLang="en-US" sz="1200" dirty="0">
              <a:solidFill>
                <a:schemeClr val="bg1"/>
              </a:solidFill>
              <a:latin typeface="微软雅黑" panose="020B0503020204020204" charset="-122"/>
              <a:ea typeface="微软雅黑" panose="020B0503020204020204" charset="-122"/>
            </a:endParaRPr>
          </a:p>
          <a:p>
            <a:endParaRPr lang="zh-CN" altLang="en-US" sz="1200" dirty="0"/>
          </a:p>
        </p:txBody>
      </p:sp>
      <p:sp>
        <p:nvSpPr>
          <p:cNvPr id="29" name="文本框 28"/>
          <p:cNvSpPr txBox="1"/>
          <p:nvPr/>
        </p:nvSpPr>
        <p:spPr>
          <a:xfrm>
            <a:off x="4644475" y="3100512"/>
            <a:ext cx="2263775" cy="1087755"/>
          </a:xfrm>
          <a:prstGeom prst="rect">
            <a:avLst/>
          </a:prstGeom>
          <a:noFill/>
        </p:spPr>
        <p:txBody>
          <a:bodyPr wrap="square" rtlCol="0">
            <a:spAutoFit/>
          </a:bodyPr>
          <a:lstStyle/>
          <a:p>
            <a:pPr>
              <a:lnSpc>
                <a:spcPct val="120000"/>
              </a:lnSpc>
            </a:pPr>
            <a:r>
              <a:rPr lang="zh-CN" altLang="en-US" dirty="0" smtClean="0">
                <a:solidFill>
                  <a:schemeClr val="bg1"/>
                </a:solidFill>
                <a:latin typeface="微软雅黑" panose="020B0503020204020204" charset="-122"/>
                <a:ea typeface="微软雅黑" panose="020B0503020204020204" charset="-122"/>
                <a:sym typeface="+mn-ea"/>
              </a:rPr>
              <a:t>免费构建企业专属的</a:t>
            </a:r>
            <a:r>
              <a:rPr lang="zh-CN" altLang="en-US" dirty="0">
                <a:solidFill>
                  <a:schemeClr val="bg1"/>
                </a:solidFill>
                <a:latin typeface="微软雅黑" panose="020B0503020204020204" charset="-122"/>
                <a:ea typeface="微软雅黑" panose="020B0503020204020204" charset="-122"/>
                <a:sym typeface="+mn-ea"/>
              </a:rPr>
              <a:t>应急响应平台</a:t>
            </a:r>
          </a:p>
          <a:p>
            <a:pPr>
              <a:lnSpc>
                <a:spcPct val="120000"/>
              </a:lnSpc>
            </a:pPr>
            <a:endParaRPr lang="zh-CN" altLang="en-US" dirty="0">
              <a:solidFill>
                <a:schemeClr val="bg1"/>
              </a:solidFill>
            </a:endParaRPr>
          </a:p>
        </p:txBody>
      </p:sp>
      <p:sp>
        <p:nvSpPr>
          <p:cNvPr id="30" name="文本框 29"/>
          <p:cNvSpPr txBox="1"/>
          <p:nvPr/>
        </p:nvSpPr>
        <p:spPr>
          <a:xfrm rot="10800000" flipV="1">
            <a:off x="5264870" y="2485197"/>
            <a:ext cx="1022985" cy="521970"/>
          </a:xfrm>
          <a:prstGeom prst="rect">
            <a:avLst/>
          </a:prstGeom>
          <a:noFill/>
        </p:spPr>
        <p:txBody>
          <a:bodyPr wrap="square" rtlCol="0">
            <a:spAutoFit/>
          </a:bodyPr>
          <a:lstStyle/>
          <a:p>
            <a:pPr algn="l"/>
            <a:r>
              <a:rPr lang="en-US" altLang="zh-CN" sz="2800" b="1" dirty="0">
                <a:solidFill>
                  <a:schemeClr val="bg1">
                    <a:lumMod val="95000"/>
                  </a:schemeClr>
                </a:solidFill>
                <a:latin typeface="微软雅黑" panose="020B0503020204020204" charset="-122"/>
                <a:ea typeface="微软雅黑" panose="020B0503020204020204" charset="-122"/>
                <a:sym typeface="+mn-ea"/>
              </a:rPr>
              <a:t>SRC</a:t>
            </a:r>
            <a:endParaRPr lang="zh-CN" altLang="en-US" sz="2800" dirty="0">
              <a:solidFill>
                <a:schemeClr val="bg1"/>
              </a:solidFill>
            </a:endParaRPr>
          </a:p>
        </p:txBody>
      </p:sp>
      <p:sp>
        <p:nvSpPr>
          <p:cNvPr id="31" name="Freeform 7"/>
          <p:cNvSpPr/>
          <p:nvPr/>
        </p:nvSpPr>
        <p:spPr bwMode="auto">
          <a:xfrm>
            <a:off x="7007945" y="2108642"/>
            <a:ext cx="2397125" cy="4320540"/>
          </a:xfrm>
          <a:custGeom>
            <a:avLst/>
            <a:gdLst>
              <a:gd name="T0" fmla="*/ 115 w 230"/>
              <a:gd name="T1" fmla="*/ 0 h 621"/>
              <a:gd name="T2" fmla="*/ 115 w 230"/>
              <a:gd name="T3" fmla="*/ 0 h 621"/>
              <a:gd name="T4" fmla="*/ 230 w 230"/>
              <a:gd name="T5" fmla="*/ 115 h 621"/>
              <a:gd name="T6" fmla="*/ 230 w 230"/>
              <a:gd name="T7" fmla="*/ 621 h 621"/>
              <a:gd name="T8" fmla="*/ 0 w 230"/>
              <a:gd name="T9" fmla="*/ 621 h 621"/>
              <a:gd name="T10" fmla="*/ 0 w 230"/>
              <a:gd name="T11" fmla="*/ 115 h 621"/>
              <a:gd name="T12" fmla="*/ 115 w 230"/>
              <a:gd name="T13" fmla="*/ 0 h 621"/>
            </a:gdLst>
            <a:ahLst/>
            <a:cxnLst>
              <a:cxn ang="0">
                <a:pos x="T0" y="T1"/>
              </a:cxn>
              <a:cxn ang="0">
                <a:pos x="T2" y="T3"/>
              </a:cxn>
              <a:cxn ang="0">
                <a:pos x="T4" y="T5"/>
              </a:cxn>
              <a:cxn ang="0">
                <a:pos x="T6" y="T7"/>
              </a:cxn>
              <a:cxn ang="0">
                <a:pos x="T8" y="T9"/>
              </a:cxn>
              <a:cxn ang="0">
                <a:pos x="T10" y="T11"/>
              </a:cxn>
              <a:cxn ang="0">
                <a:pos x="T12" y="T13"/>
              </a:cxn>
            </a:cxnLst>
            <a:rect l="0" t="0" r="r" b="b"/>
            <a:pathLst>
              <a:path w="230" h="621">
                <a:moveTo>
                  <a:pt x="115" y="0"/>
                </a:moveTo>
                <a:cubicBezTo>
                  <a:pt x="115" y="0"/>
                  <a:pt x="115" y="0"/>
                  <a:pt x="115" y="0"/>
                </a:cubicBezTo>
                <a:cubicBezTo>
                  <a:pt x="178" y="0"/>
                  <a:pt x="230" y="52"/>
                  <a:pt x="230" y="115"/>
                </a:cubicBezTo>
                <a:cubicBezTo>
                  <a:pt x="230" y="287"/>
                  <a:pt x="230" y="449"/>
                  <a:pt x="230" y="621"/>
                </a:cubicBezTo>
                <a:cubicBezTo>
                  <a:pt x="153" y="621"/>
                  <a:pt x="77" y="621"/>
                  <a:pt x="0" y="621"/>
                </a:cubicBezTo>
                <a:cubicBezTo>
                  <a:pt x="0" y="449"/>
                  <a:pt x="0" y="287"/>
                  <a:pt x="0" y="115"/>
                </a:cubicBezTo>
                <a:cubicBezTo>
                  <a:pt x="0" y="52"/>
                  <a:pt x="52" y="0"/>
                  <a:pt x="115" y="0"/>
                </a:cubicBezTo>
                <a:close/>
              </a:path>
            </a:pathLst>
          </a:custGeom>
          <a:solidFill>
            <a:srgbClr val="FFC000"/>
          </a:solidFill>
          <a:ln>
            <a:noFill/>
          </a:ln>
          <a:extLst/>
        </p:spPr>
        <p:txBody>
          <a:bodyPr vert="horz" wrap="square" lIns="91440" tIns="45720" rIns="91440" bIns="45720" numCol="1" anchor="t" anchorCtr="0" compatLnSpc="1"/>
          <a:lstStyle/>
          <a:p>
            <a:endParaRPr lang="zh-CN" altLang="en-US"/>
          </a:p>
        </p:txBody>
      </p:sp>
      <p:sp>
        <p:nvSpPr>
          <p:cNvPr id="32" name="TextBox 2203"/>
          <p:cNvSpPr txBox="1"/>
          <p:nvPr/>
        </p:nvSpPr>
        <p:spPr>
          <a:xfrm>
            <a:off x="7192612" y="2485174"/>
            <a:ext cx="1943745" cy="521970"/>
          </a:xfrm>
          <a:prstGeom prst="rect">
            <a:avLst/>
          </a:prstGeom>
          <a:noFill/>
        </p:spPr>
        <p:txBody>
          <a:bodyPr wrap="square" rtlCol="0">
            <a:spAutoFit/>
          </a:bodyPr>
          <a:lstStyle/>
          <a:p>
            <a:pPr algn="ctr"/>
            <a:r>
              <a:rPr lang="zh-CN" altLang="en-US" sz="2800" b="1" dirty="0">
                <a:solidFill>
                  <a:schemeClr val="bg1">
                    <a:lumMod val="95000"/>
                  </a:schemeClr>
                </a:solidFill>
                <a:latin typeface="微软雅黑" panose="020B0503020204020204" charset="-122"/>
                <a:ea typeface="微软雅黑" panose="020B0503020204020204" charset="-122"/>
              </a:rPr>
              <a:t>众测</a:t>
            </a:r>
          </a:p>
        </p:txBody>
      </p:sp>
      <p:sp>
        <p:nvSpPr>
          <p:cNvPr id="33" name="TextBox 2209"/>
          <p:cNvSpPr txBox="1"/>
          <p:nvPr/>
        </p:nvSpPr>
        <p:spPr>
          <a:xfrm>
            <a:off x="7115895" y="2798252"/>
            <a:ext cx="2047240" cy="1198880"/>
          </a:xfrm>
          <a:prstGeom prst="rect">
            <a:avLst/>
          </a:prstGeom>
          <a:noFill/>
        </p:spPr>
        <p:txBody>
          <a:bodyPr wrap="square" rtlCol="0">
            <a:spAutoFit/>
          </a:bodyPr>
          <a:lstStyle/>
          <a:p>
            <a:pPr algn="ctr"/>
            <a:endParaRPr lang="zh-CN" altLang="en-US" dirty="0" smtClean="0">
              <a:solidFill>
                <a:schemeClr val="bg1"/>
              </a:solidFill>
            </a:endParaRPr>
          </a:p>
          <a:p>
            <a:r>
              <a:rPr lang="zh-CN" altLang="en-US" dirty="0" smtClean="0">
                <a:solidFill>
                  <a:schemeClr val="bg1"/>
                </a:solidFill>
                <a:latin typeface="微软雅黑" panose="020B0503020204020204" charset="-122"/>
                <a:ea typeface="微软雅黑" panose="020B0503020204020204" charset="-122"/>
                <a:sym typeface="+mn-ea"/>
              </a:rPr>
              <a:t>基于众包模式的攻防驱动互联网安全测试</a:t>
            </a:r>
          </a:p>
        </p:txBody>
      </p:sp>
      <p:sp>
        <p:nvSpPr>
          <p:cNvPr id="34" name="TextBox 2208"/>
          <p:cNvSpPr txBox="1"/>
          <p:nvPr/>
        </p:nvSpPr>
        <p:spPr>
          <a:xfrm>
            <a:off x="7150405" y="4366078"/>
            <a:ext cx="2112766" cy="1783715"/>
          </a:xfrm>
          <a:prstGeom prst="rect">
            <a:avLst/>
          </a:prstGeom>
          <a:noFill/>
        </p:spPr>
        <p:txBody>
          <a:bodyPr wrap="square" rtlCol="0">
            <a:spAutoFit/>
          </a:bodyPr>
          <a:lstStyle/>
          <a:p>
            <a:pPr marL="285750" indent="-285750" algn="l">
              <a:buFont typeface="Wingdings" panose="05000000000000000000" pitchFamily="2" charset="2"/>
              <a:buChar char="l"/>
            </a:pPr>
            <a:r>
              <a:rPr lang="zh-CN" altLang="en-US" sz="1400" b="1" dirty="0">
                <a:solidFill>
                  <a:schemeClr val="bg1"/>
                </a:solidFill>
                <a:sym typeface="+mn-ea"/>
              </a:rPr>
              <a:t>服务内容量身定制，白帽专家全方位诊断</a:t>
            </a:r>
            <a:endParaRPr lang="zh-CN" altLang="en-US" sz="1400" b="1" dirty="0">
              <a:solidFill>
                <a:schemeClr val="bg1"/>
              </a:solidFill>
            </a:endParaRPr>
          </a:p>
          <a:p>
            <a:pPr marL="285750" indent="-285750" algn="l">
              <a:buFont typeface="Wingdings" panose="05000000000000000000" pitchFamily="2" charset="2"/>
              <a:buChar char="l"/>
            </a:pPr>
            <a:r>
              <a:rPr lang="zh-CN" altLang="en-US" sz="1400" b="1" dirty="0">
                <a:solidFill>
                  <a:schemeClr val="bg1"/>
                </a:solidFill>
                <a:sym typeface="+mn-ea"/>
              </a:rPr>
              <a:t>专业修复方案，及时回检确保漏洞修复，彻底消灭漏洞</a:t>
            </a:r>
            <a:endParaRPr lang="zh-CN" altLang="en-US" sz="1400" b="1" dirty="0">
              <a:solidFill>
                <a:schemeClr val="bg1"/>
              </a:solidFill>
            </a:endParaRPr>
          </a:p>
          <a:p>
            <a:pPr marL="285750" indent="-285750" algn="l">
              <a:buFont typeface="Wingdings" panose="05000000000000000000" pitchFamily="2" charset="2"/>
              <a:buChar char="l"/>
            </a:pPr>
            <a:r>
              <a:rPr lang="zh-CN" altLang="en-US" sz="1400" b="1" dirty="0">
                <a:solidFill>
                  <a:schemeClr val="bg1"/>
                </a:solidFill>
                <a:sym typeface="+mn-ea"/>
              </a:rPr>
              <a:t>技术与管理控制并行，风险控制机制完善</a:t>
            </a:r>
            <a:endParaRPr lang="zh-CN" altLang="en-US" sz="1200" dirty="0">
              <a:solidFill>
                <a:schemeClr val="bg1"/>
              </a:solidFill>
              <a:latin typeface="微软雅黑" panose="020B0503020204020204" charset="-122"/>
              <a:ea typeface="微软雅黑" panose="020B0503020204020204" charset="-122"/>
            </a:endParaRPr>
          </a:p>
          <a:p>
            <a:endParaRPr lang="zh-CN" altLang="en-US" sz="1200" dirty="0"/>
          </a:p>
        </p:txBody>
      </p:sp>
      <p:sp>
        <p:nvSpPr>
          <p:cNvPr id="35" name="Freeform 8"/>
          <p:cNvSpPr/>
          <p:nvPr/>
        </p:nvSpPr>
        <p:spPr bwMode="auto">
          <a:xfrm>
            <a:off x="9408245" y="2108642"/>
            <a:ext cx="2496820" cy="4321175"/>
          </a:xfrm>
          <a:custGeom>
            <a:avLst/>
            <a:gdLst>
              <a:gd name="T0" fmla="*/ 115 w 230"/>
              <a:gd name="T1" fmla="*/ 0 h 621"/>
              <a:gd name="T2" fmla="*/ 115 w 230"/>
              <a:gd name="T3" fmla="*/ 0 h 621"/>
              <a:gd name="T4" fmla="*/ 230 w 230"/>
              <a:gd name="T5" fmla="*/ 115 h 621"/>
              <a:gd name="T6" fmla="*/ 230 w 230"/>
              <a:gd name="T7" fmla="*/ 621 h 621"/>
              <a:gd name="T8" fmla="*/ 0 w 230"/>
              <a:gd name="T9" fmla="*/ 621 h 621"/>
              <a:gd name="T10" fmla="*/ 0 w 230"/>
              <a:gd name="T11" fmla="*/ 115 h 621"/>
              <a:gd name="T12" fmla="*/ 115 w 230"/>
              <a:gd name="T13" fmla="*/ 0 h 621"/>
            </a:gdLst>
            <a:ahLst/>
            <a:cxnLst>
              <a:cxn ang="0">
                <a:pos x="T0" y="T1"/>
              </a:cxn>
              <a:cxn ang="0">
                <a:pos x="T2" y="T3"/>
              </a:cxn>
              <a:cxn ang="0">
                <a:pos x="T4" y="T5"/>
              </a:cxn>
              <a:cxn ang="0">
                <a:pos x="T6" y="T7"/>
              </a:cxn>
              <a:cxn ang="0">
                <a:pos x="T8" y="T9"/>
              </a:cxn>
              <a:cxn ang="0">
                <a:pos x="T10" y="T11"/>
              </a:cxn>
              <a:cxn ang="0">
                <a:pos x="T12" y="T13"/>
              </a:cxn>
            </a:cxnLst>
            <a:rect l="0" t="0" r="r" b="b"/>
            <a:pathLst>
              <a:path w="230" h="621">
                <a:moveTo>
                  <a:pt x="115" y="0"/>
                </a:moveTo>
                <a:cubicBezTo>
                  <a:pt x="115" y="0"/>
                  <a:pt x="115" y="0"/>
                  <a:pt x="115" y="0"/>
                </a:cubicBezTo>
                <a:cubicBezTo>
                  <a:pt x="178" y="0"/>
                  <a:pt x="230" y="52"/>
                  <a:pt x="230" y="115"/>
                </a:cubicBezTo>
                <a:cubicBezTo>
                  <a:pt x="230" y="621"/>
                  <a:pt x="230" y="621"/>
                  <a:pt x="230" y="621"/>
                </a:cubicBezTo>
                <a:cubicBezTo>
                  <a:pt x="0" y="621"/>
                  <a:pt x="0" y="621"/>
                  <a:pt x="0" y="621"/>
                </a:cubicBezTo>
                <a:cubicBezTo>
                  <a:pt x="0" y="115"/>
                  <a:pt x="0" y="115"/>
                  <a:pt x="0" y="115"/>
                </a:cubicBezTo>
                <a:cubicBezTo>
                  <a:pt x="0" y="52"/>
                  <a:pt x="52" y="0"/>
                  <a:pt x="115" y="0"/>
                </a:cubicBezTo>
                <a:close/>
              </a:path>
            </a:pathLst>
          </a:custGeom>
          <a:solidFill>
            <a:schemeClr val="accent2">
              <a:lumMod val="75000"/>
            </a:schemeClr>
          </a:solidFill>
          <a:ln>
            <a:noFill/>
          </a:ln>
          <a:extLst/>
        </p:spPr>
        <p:txBody>
          <a:bodyPr vert="horz" wrap="square" lIns="91440" tIns="45720" rIns="91440" bIns="45720" numCol="1" anchor="t" anchorCtr="0" compatLnSpc="1"/>
          <a:lstStyle/>
          <a:p>
            <a:endParaRPr lang="zh-CN" altLang="en-US"/>
          </a:p>
        </p:txBody>
      </p:sp>
      <p:sp>
        <p:nvSpPr>
          <p:cNvPr id="36" name="文本框 35"/>
          <p:cNvSpPr txBox="1"/>
          <p:nvPr/>
        </p:nvSpPr>
        <p:spPr>
          <a:xfrm>
            <a:off x="9643195" y="2485197"/>
            <a:ext cx="1842135" cy="521970"/>
          </a:xfrm>
          <a:prstGeom prst="rect">
            <a:avLst/>
          </a:prstGeom>
          <a:noFill/>
        </p:spPr>
        <p:txBody>
          <a:bodyPr wrap="square" rtlCol="0">
            <a:spAutoFit/>
          </a:bodyPr>
          <a:lstStyle/>
          <a:p>
            <a:pPr algn="ctr"/>
            <a:r>
              <a:rPr lang="zh-CN" altLang="en-US" sz="2800" dirty="0" smtClean="0">
                <a:solidFill>
                  <a:schemeClr val="bg1"/>
                </a:solidFill>
                <a:latin typeface="微软雅黑" panose="020B0503020204020204" charset="-122"/>
                <a:ea typeface="微软雅黑" panose="020B0503020204020204" charset="-122"/>
              </a:rPr>
              <a:t>漏洞情报</a:t>
            </a:r>
          </a:p>
        </p:txBody>
      </p:sp>
      <p:sp>
        <p:nvSpPr>
          <p:cNvPr id="37" name="TextBox 2209"/>
          <p:cNvSpPr txBox="1"/>
          <p:nvPr/>
        </p:nvSpPr>
        <p:spPr>
          <a:xfrm>
            <a:off x="9436820" y="2798252"/>
            <a:ext cx="2468245" cy="1198880"/>
          </a:xfrm>
          <a:prstGeom prst="rect">
            <a:avLst/>
          </a:prstGeom>
          <a:noFill/>
        </p:spPr>
        <p:txBody>
          <a:bodyPr wrap="square" rtlCol="0">
            <a:spAutoFit/>
          </a:bodyPr>
          <a:lstStyle/>
          <a:p>
            <a:pPr algn="ctr"/>
            <a:endParaRPr lang="zh-CN" altLang="en-US" dirty="0" smtClean="0">
              <a:solidFill>
                <a:schemeClr val="bg1"/>
              </a:solidFill>
            </a:endParaRPr>
          </a:p>
          <a:p>
            <a:r>
              <a:rPr lang="zh-CN" altLang="en-US" dirty="0" smtClean="0">
                <a:solidFill>
                  <a:schemeClr val="bg1"/>
                </a:solidFill>
                <a:latin typeface="微软雅黑" panose="020B0503020204020204" charset="-122"/>
                <a:ea typeface="微软雅黑" panose="020B0503020204020204" charset="-122"/>
                <a:sym typeface="+mn-ea"/>
              </a:rPr>
              <a:t>更接地气的精准行业情报，为企业争取更多响应时间</a:t>
            </a:r>
          </a:p>
        </p:txBody>
      </p:sp>
      <p:sp>
        <p:nvSpPr>
          <p:cNvPr id="38" name="TextBox 2208"/>
          <p:cNvSpPr txBox="1"/>
          <p:nvPr/>
        </p:nvSpPr>
        <p:spPr>
          <a:xfrm>
            <a:off x="9408245" y="4233987"/>
            <a:ext cx="2497455" cy="1814830"/>
          </a:xfrm>
          <a:prstGeom prst="rect">
            <a:avLst/>
          </a:prstGeom>
          <a:noFill/>
        </p:spPr>
        <p:txBody>
          <a:bodyPr wrap="square" rtlCol="0">
            <a:spAutoFit/>
          </a:bodyPr>
          <a:lstStyle/>
          <a:p>
            <a:pPr marL="285750" indent="-285750" algn="l">
              <a:buFont typeface="Wingdings" panose="05000000000000000000" pitchFamily="2" charset="2"/>
              <a:buChar char="l"/>
            </a:pPr>
            <a:r>
              <a:rPr lang="zh-CN" altLang="en-US" sz="1400" b="1" dirty="0">
                <a:solidFill>
                  <a:schemeClr val="bg1"/>
                </a:solidFill>
                <a:sym typeface="+mn-ea"/>
              </a:rPr>
              <a:t>做好网络空间的“朝阳群众”，提前预知风险，提前防范于未然</a:t>
            </a:r>
          </a:p>
          <a:p>
            <a:pPr marL="285750" indent="-285750" algn="l">
              <a:buFont typeface="Wingdings" panose="05000000000000000000" pitchFamily="2" charset="2"/>
              <a:buChar char="l"/>
            </a:pPr>
            <a:r>
              <a:rPr lang="zh-CN" altLang="en-US" sz="1400" b="1" dirty="0">
                <a:solidFill>
                  <a:schemeClr val="bg1"/>
                </a:solidFill>
                <a:sym typeface="+mn-ea"/>
              </a:rPr>
              <a:t>人是安全的尺度，将企业的安全运营能力扩展到云端，协同处置未知风险</a:t>
            </a:r>
          </a:p>
          <a:p>
            <a:pPr marL="285750" indent="-285750" algn="l">
              <a:buFont typeface="Wingdings" panose="05000000000000000000" pitchFamily="2" charset="2"/>
              <a:buChar char="l"/>
            </a:pPr>
            <a:r>
              <a:rPr lang="zh-CN" altLang="en-US" sz="1400" b="1" dirty="0">
                <a:solidFill>
                  <a:schemeClr val="bg1"/>
                </a:solidFill>
                <a:sym typeface="+mn-ea"/>
              </a:rPr>
              <a:t>先人一步，化被动防御为积极防御，降低运维成本</a:t>
            </a:r>
          </a:p>
        </p:txBody>
      </p:sp>
    </p:spTree>
    <p:extLst>
      <p:ext uri="{BB962C8B-B14F-4D97-AF65-F5344CB8AC3E}">
        <p14:creationId xmlns:p14="http://schemas.microsoft.com/office/powerpoint/2010/main" val="3934471453"/>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504048" y="2613503"/>
            <a:ext cx="7096815" cy="707886"/>
          </a:xfrm>
          <a:prstGeom prst="rect">
            <a:avLst/>
          </a:prstGeom>
        </p:spPr>
        <p:txBody>
          <a:bodyPr wrap="none">
            <a:spAutoFit/>
          </a:bodyPr>
          <a:lstStyle/>
          <a:p>
            <a:pPr algn="ctr">
              <a:lnSpc>
                <a:spcPts val="4800"/>
              </a:lnSpc>
            </a:pPr>
            <a:r>
              <a:rPr lang="zh-CN" altLang="en-US" sz="4000" b="1" spc="-150" dirty="0" smtClean="0">
                <a:solidFill>
                  <a:srgbClr val="FFFFFF"/>
                </a:solidFill>
                <a:latin typeface="微软雅黑" panose="020B0503020204020204" pitchFamily="34" charset="-122"/>
                <a:ea typeface="微软雅黑" panose="020B0503020204020204" pitchFamily="34" charset="-122"/>
              </a:rPr>
              <a:t>一、</a:t>
            </a:r>
            <a:r>
              <a:rPr lang="zh-CN" altLang="en-US" sz="4000" b="1" spc="-150" dirty="0" smtClean="0">
                <a:solidFill>
                  <a:srgbClr val="FFFFFF"/>
                </a:solidFill>
                <a:latin typeface="微软雅黑" panose="020B0503020204020204" pitchFamily="34" charset="-122"/>
                <a:ea typeface="微软雅黑" panose="020B0503020204020204" pitchFamily="34" charset="-122"/>
              </a:rPr>
              <a:t>我国目前网络</a:t>
            </a:r>
            <a:r>
              <a:rPr lang="zh-CN" altLang="en-US" sz="4000" b="1" spc="-150" dirty="0" smtClean="0">
                <a:solidFill>
                  <a:srgbClr val="FFFFFF"/>
                </a:solidFill>
                <a:latin typeface="微软雅黑" panose="020B0503020204020204" pitchFamily="34" charset="-122"/>
                <a:ea typeface="微软雅黑" panose="020B0503020204020204" pitchFamily="34" charset="-122"/>
              </a:rPr>
              <a:t>安全相关</a:t>
            </a:r>
            <a:r>
              <a:rPr lang="zh-CN" altLang="en-US" sz="4000" b="1" spc="-150" dirty="0" smtClean="0">
                <a:solidFill>
                  <a:srgbClr val="FFFFFF"/>
                </a:solidFill>
                <a:latin typeface="微软雅黑" panose="020B0503020204020204" pitchFamily="34" charset="-122"/>
                <a:ea typeface="微软雅黑" panose="020B0503020204020204" pitchFamily="34" charset="-122"/>
              </a:rPr>
              <a:t>法律</a:t>
            </a:r>
            <a:endParaRPr lang="zh-CN" altLang="en-US" sz="4000" b="1" spc="-15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06171356"/>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示 1"/>
          <p:cNvGraphicFramePr/>
          <p:nvPr>
            <p:extLst>
              <p:ext uri="{D42A27DB-BD31-4B8C-83A1-F6EECF244321}">
                <p14:modId xmlns:p14="http://schemas.microsoft.com/office/powerpoint/2010/main" val="2235095857"/>
              </p:ext>
            </p:extLst>
          </p:nvPr>
        </p:nvGraphicFramePr>
        <p:xfrm>
          <a:off x="3015806" y="1490518"/>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9" name="线形标注 3(带边框和强调线) 18"/>
          <p:cNvSpPr/>
          <p:nvPr/>
        </p:nvSpPr>
        <p:spPr>
          <a:xfrm>
            <a:off x="224970" y="230003"/>
            <a:ext cx="4710468" cy="588628"/>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4800"/>
              </a:lnSpc>
            </a:pPr>
            <a:r>
              <a:rPr lang="zh-CN" altLang="en-US" sz="3600" b="1" spc="-150" dirty="0" smtClean="0">
                <a:solidFill>
                  <a:srgbClr val="FFFFFF"/>
                </a:solidFill>
                <a:latin typeface="微软雅黑" panose="020B0503020204020204" pitchFamily="34" charset="-122"/>
                <a:ea typeface="微软雅黑" panose="020B0503020204020204" pitchFamily="34" charset="-122"/>
              </a:rPr>
              <a:t>补天平台战略价值</a:t>
            </a:r>
            <a:endParaRPr lang="zh-CN" altLang="en-US" sz="3600" b="1" spc="-15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62684694"/>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978811" y="2613503"/>
            <a:ext cx="4147289" cy="707886"/>
          </a:xfrm>
          <a:prstGeom prst="rect">
            <a:avLst/>
          </a:prstGeom>
        </p:spPr>
        <p:txBody>
          <a:bodyPr wrap="none">
            <a:spAutoFit/>
          </a:bodyPr>
          <a:lstStyle/>
          <a:p>
            <a:pPr algn="ctr">
              <a:lnSpc>
                <a:spcPts val="4800"/>
              </a:lnSpc>
            </a:pPr>
            <a:r>
              <a:rPr lang="zh-CN" altLang="en-US" sz="4000" b="1" spc="-150" dirty="0">
                <a:solidFill>
                  <a:srgbClr val="FFFFFF"/>
                </a:solidFill>
                <a:latin typeface="微软雅黑" panose="020B0503020204020204" pitchFamily="34" charset="-122"/>
                <a:ea typeface="微软雅黑" panose="020B0503020204020204" pitchFamily="34" charset="-122"/>
              </a:rPr>
              <a:t>五、真爱必然克制</a:t>
            </a:r>
            <a:endParaRPr lang="zh-CN" altLang="en-US" sz="3500" b="1" spc="-15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71111275"/>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b="6550"/>
          <a:stretch/>
        </p:blipFill>
        <p:spPr bwMode="auto">
          <a:xfrm>
            <a:off x="0" y="-522126"/>
            <a:ext cx="12192000" cy="7632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6228686" y="2965805"/>
            <a:ext cx="5963314" cy="2785378"/>
          </a:xfrm>
          <a:prstGeom prst="rect">
            <a:avLst/>
          </a:prstGeom>
        </p:spPr>
        <p:txBody>
          <a:bodyPr wrap="square">
            <a:spAutoFit/>
          </a:bodyPr>
          <a:lstStyle/>
          <a:p>
            <a:pPr algn="ctr" fontAlgn="base">
              <a:lnSpc>
                <a:spcPts val="3000"/>
              </a:lnSpc>
              <a:spcAft>
                <a:spcPct val="0"/>
              </a:spcAft>
              <a:defRPr/>
            </a:pP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r>
              <a:rPr lang="zh-CN" altLang="en-US" sz="2800" b="1" dirty="0">
                <a:solidFill>
                  <a:prstClr val="white"/>
                </a:solidFill>
                <a:latin typeface="微软雅黑" panose="020B0503020204020204" pitchFamily="34" charset="-122"/>
                <a:ea typeface="微软雅黑" panose="020B0503020204020204" pitchFamily="34" charset="-122"/>
              </a:rPr>
              <a:t>“向后转肯定是个不归路”</a:t>
            </a: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r>
              <a:rPr lang="zh-CN" altLang="en-US" sz="2800" b="1" dirty="0">
                <a:solidFill>
                  <a:prstClr val="white"/>
                </a:solidFill>
                <a:latin typeface="微软雅黑" panose="020B0503020204020204" pitchFamily="34" charset="-122"/>
                <a:ea typeface="微软雅黑" panose="020B0503020204020204" pitchFamily="34" charset="-122"/>
              </a:rPr>
              <a:t>“直面问题，迎接挑战”</a:t>
            </a: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r>
              <a:rPr lang="zh-CN" altLang="en-US" sz="2800" b="1" dirty="0">
                <a:solidFill>
                  <a:prstClr val="white"/>
                </a:solidFill>
                <a:latin typeface="微软雅黑" panose="020B0503020204020204" pitchFamily="34" charset="-122"/>
                <a:ea typeface="微软雅黑" panose="020B0503020204020204" pitchFamily="34" charset="-122"/>
              </a:rPr>
              <a:t>“如何做的更好”</a:t>
            </a: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endParaRPr lang="zh-CN" altLang="zh-CN" sz="2800" b="1" dirty="0">
              <a:solidFill>
                <a:prstClr val="white"/>
              </a:solidFill>
              <a:latin typeface="微软雅黑" panose="020B0503020204020204" pitchFamily="34" charset="-122"/>
              <a:ea typeface="微软雅黑" panose="020B0503020204020204" pitchFamily="34" charset="-122"/>
            </a:endParaRPr>
          </a:p>
        </p:txBody>
      </p:sp>
      <p:sp>
        <p:nvSpPr>
          <p:cNvPr id="3" name="线形标注 3(带边框和强调线) 2"/>
          <p:cNvSpPr/>
          <p:nvPr/>
        </p:nvSpPr>
        <p:spPr>
          <a:xfrm>
            <a:off x="741272" y="681780"/>
            <a:ext cx="4710468" cy="360040"/>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lnSpc>
                <a:spcPts val="3000"/>
              </a:lnSpc>
              <a:spcAft>
                <a:spcPct val="0"/>
              </a:spcAft>
              <a:defRPr/>
            </a:pPr>
            <a:r>
              <a:rPr lang="zh-CN" altLang="en-US" sz="3600" b="1" cap="small" dirty="0" smtClean="0">
                <a:solidFill>
                  <a:prstClr val="white"/>
                </a:solidFill>
                <a:latin typeface="微软雅黑" panose="020B0503020204020204" pitchFamily="34" charset="-122"/>
                <a:ea typeface="微软雅黑" panose="020B0503020204020204" pitchFamily="34" charset="-122"/>
              </a:rPr>
              <a:t>坚守正义</a:t>
            </a:r>
            <a:endParaRPr lang="zh-CN" altLang="en-US" sz="3600" b="1" cap="small" dirty="0">
              <a:solidFill>
                <a:prstClr val="white"/>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48574480"/>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457332" y="2050702"/>
            <a:ext cx="5586485" cy="477054"/>
          </a:xfrm>
          <a:prstGeom prst="rect">
            <a:avLst/>
          </a:prstGeom>
        </p:spPr>
        <p:txBody>
          <a:bodyPr wrap="square">
            <a:spAutoFit/>
          </a:bodyPr>
          <a:lstStyle/>
          <a:p>
            <a:pPr algn="ctr" fontAlgn="base">
              <a:lnSpc>
                <a:spcPts val="3000"/>
              </a:lnSpc>
              <a:spcAft>
                <a:spcPct val="0"/>
              </a:spcAft>
              <a:defRPr/>
            </a:pPr>
            <a:r>
              <a:rPr lang="zh-CN" altLang="en-US" sz="2800" b="1" dirty="0">
                <a:solidFill>
                  <a:prstClr val="white"/>
                </a:solidFill>
                <a:latin typeface="微软雅黑" panose="020B0503020204020204" pitchFamily="34" charset="-122"/>
                <a:ea typeface="微软雅黑" panose="020B0503020204020204" pitchFamily="34" charset="-122"/>
              </a:rPr>
              <a:t>遵从法律</a:t>
            </a:r>
            <a:r>
              <a:rPr lang="zh-CN" altLang="en-US" sz="2800" b="1" dirty="0" smtClean="0">
                <a:solidFill>
                  <a:prstClr val="white"/>
                </a:solidFill>
                <a:latin typeface="微软雅黑" panose="020B0503020204020204" pitchFamily="34" charset="-122"/>
                <a:ea typeface="微软雅黑" panose="020B0503020204020204" pitchFamily="34" charset="-122"/>
              </a:rPr>
              <a:t>框架，规范</a:t>
            </a:r>
            <a:r>
              <a:rPr lang="zh-CN" altLang="en-US" sz="2800" b="1" dirty="0">
                <a:solidFill>
                  <a:prstClr val="white"/>
                </a:solidFill>
                <a:latin typeface="微软雅黑" panose="020B0503020204020204" pitchFamily="34" charset="-122"/>
                <a:ea typeface="微软雅黑" panose="020B0503020204020204" pitchFamily="34" charset="-122"/>
              </a:rPr>
              <a:t>技术手段</a:t>
            </a:r>
            <a:endParaRPr lang="en-US" altLang="zh-CN" sz="2800" b="1" dirty="0">
              <a:solidFill>
                <a:prstClr val="white"/>
              </a:solidFill>
              <a:latin typeface="微软雅黑" panose="020B0503020204020204" pitchFamily="34" charset="-122"/>
              <a:ea typeface="微软雅黑" panose="020B0503020204020204" pitchFamily="34" charset="-122"/>
            </a:endParaRPr>
          </a:p>
        </p:txBody>
      </p:sp>
      <p:sp>
        <p:nvSpPr>
          <p:cNvPr id="4" name="线形标注 3(带边框和强调线) 3"/>
          <p:cNvSpPr/>
          <p:nvPr/>
        </p:nvSpPr>
        <p:spPr>
          <a:xfrm>
            <a:off x="906482" y="670000"/>
            <a:ext cx="4710468" cy="360040"/>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lnSpc>
                <a:spcPts val="3000"/>
              </a:lnSpc>
              <a:spcAft>
                <a:spcPct val="0"/>
              </a:spcAft>
              <a:defRPr/>
            </a:pPr>
            <a:r>
              <a:rPr lang="zh-CN" altLang="en-US" sz="3600" b="1" cap="small" dirty="0" smtClean="0">
                <a:solidFill>
                  <a:prstClr val="white"/>
                </a:solidFill>
                <a:latin typeface="微软雅黑" panose="020B0503020204020204" pitchFamily="34" charset="-122"/>
                <a:ea typeface="微软雅黑" panose="020B0503020204020204" pitchFamily="34" charset="-122"/>
              </a:rPr>
              <a:t>一个原则</a:t>
            </a:r>
            <a:endParaRPr lang="zh-CN" altLang="en-US" sz="3600" b="1" cap="small" dirty="0">
              <a:solidFill>
                <a:prstClr val="white"/>
              </a:solidFill>
              <a:latin typeface="微软雅黑" panose="020B0503020204020204" pitchFamily="34" charset="-122"/>
              <a:ea typeface="微软雅黑" panose="020B0503020204020204" pitchFamily="34" charset="-122"/>
            </a:endParaRPr>
          </a:p>
        </p:txBody>
      </p:sp>
      <p:pic>
        <p:nvPicPr>
          <p:cNvPr id="5" name="Picture 3"/>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l="7186" r="5670" b="7891"/>
          <a:stretch/>
        </p:blipFill>
        <p:spPr bwMode="auto">
          <a:xfrm>
            <a:off x="1988739" y="3070746"/>
            <a:ext cx="4245374" cy="2563495"/>
          </a:xfrm>
          <a:prstGeom prst="rect">
            <a:avLst/>
          </a:prstGeom>
          <a:noFill/>
          <a:ln w="9525">
            <a:solidFill>
              <a:schemeClr val="bg1">
                <a:lumMod val="75000"/>
              </a:schemeClr>
            </a:solidFill>
            <a:miter lim="800000"/>
            <a:headEnd/>
            <a:tailEnd/>
          </a:ln>
          <a:extLst>
            <a:ext uri="{909E8E84-426E-40DD-AFC4-6F175D3DCCD1}">
              <a14:hiddenFill xmlns:a14="http://schemas.microsoft.com/office/drawing/2010/main">
                <a:solidFill>
                  <a:schemeClr val="accent1"/>
                </a:solidFill>
              </a14:hiddenFill>
            </a:ext>
          </a:extLst>
        </p:spPr>
      </p:pic>
      <p:pic>
        <p:nvPicPr>
          <p:cNvPr id="6" name="Picture 5"/>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rcRect b="8997"/>
          <a:stretch/>
        </p:blipFill>
        <p:spPr bwMode="auto">
          <a:xfrm>
            <a:off x="6250574" y="3070745"/>
            <a:ext cx="4263812" cy="2563495"/>
          </a:xfrm>
          <a:prstGeom prst="rect">
            <a:avLst/>
          </a:prstGeom>
          <a:noFill/>
          <a:ln w="9525">
            <a:solidFill>
              <a:schemeClr val="bg1">
                <a:lumMod val="75000"/>
              </a:schemeClr>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2306346059"/>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70004" y="2961862"/>
            <a:ext cx="10588206" cy="2015936"/>
          </a:xfrm>
          <a:prstGeom prst="rect">
            <a:avLst/>
          </a:prstGeom>
        </p:spPr>
        <p:txBody>
          <a:bodyPr wrap="square">
            <a:spAutoFit/>
          </a:bodyPr>
          <a:lstStyle/>
          <a:p>
            <a:pPr algn="ctr" fontAlgn="base">
              <a:lnSpc>
                <a:spcPts val="3000"/>
              </a:lnSpc>
              <a:spcAft>
                <a:spcPct val="0"/>
              </a:spcAft>
              <a:defRPr/>
            </a:pPr>
            <a:r>
              <a:rPr lang="zh-CN" altLang="en-US" sz="2800" b="1" dirty="0">
                <a:solidFill>
                  <a:prstClr val="white"/>
                </a:solidFill>
                <a:latin typeface="微软雅黑" panose="020B0503020204020204" pitchFamily="34" charset="-122"/>
                <a:ea typeface="微软雅黑" panose="020B0503020204020204" pitchFamily="34" charset="-122"/>
              </a:rPr>
              <a:t>恶意</a:t>
            </a:r>
            <a:r>
              <a:rPr lang="zh-CN" altLang="en-US" sz="2800" b="1" dirty="0" smtClean="0">
                <a:solidFill>
                  <a:prstClr val="white"/>
                </a:solidFill>
                <a:latin typeface="微软雅黑" panose="020B0503020204020204" pitchFamily="34" charset="-122"/>
                <a:ea typeface="微软雅黑" panose="020B0503020204020204" pitchFamily="34" charset="-122"/>
              </a:rPr>
              <a:t>黑客  </a:t>
            </a:r>
            <a:r>
              <a:rPr lang="zh-CN" altLang="en-US" sz="2800" b="1" dirty="0" smtClean="0">
                <a:solidFill>
                  <a:srgbClr val="FF0000"/>
                </a:solidFill>
                <a:latin typeface="微软雅黑" panose="020B0503020204020204" pitchFamily="34" charset="-122"/>
                <a:ea typeface="微软雅黑" panose="020B0503020204020204" pitchFamily="34" charset="-122"/>
              </a:rPr>
              <a:t>Ｘ</a:t>
            </a:r>
            <a:r>
              <a:rPr lang="zh-CN" altLang="en-US" sz="2800" b="1" dirty="0">
                <a:solidFill>
                  <a:prstClr val="white"/>
                </a:solidFill>
                <a:latin typeface="微软雅黑" panose="020B0503020204020204" pitchFamily="34" charset="-122"/>
                <a:ea typeface="微软雅黑" panose="020B0503020204020204" pitchFamily="34" charset="-122"/>
              </a:rPr>
              <a:t>　　　</a:t>
            </a:r>
            <a:endParaRPr lang="en-US" altLang="zh-CN" sz="2800" b="1" dirty="0" smtClean="0">
              <a:solidFill>
                <a:prstClr val="white"/>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r>
              <a:rPr lang="zh-CN" altLang="en-US" sz="2800" b="1" dirty="0" smtClean="0">
                <a:solidFill>
                  <a:prstClr val="white"/>
                </a:solidFill>
                <a:latin typeface="微软雅黑" panose="020B0503020204020204" pitchFamily="34" charset="-122"/>
                <a:ea typeface="微软雅黑" panose="020B0503020204020204" pitchFamily="34" charset="-122"/>
              </a:rPr>
              <a:t>逃避打击  </a:t>
            </a:r>
            <a:r>
              <a:rPr lang="zh-CN" altLang="en-US" sz="2800" b="1" dirty="0" smtClean="0">
                <a:solidFill>
                  <a:srgbClr val="FF0000"/>
                </a:solidFill>
                <a:latin typeface="微软雅黑" panose="020B0503020204020204" pitchFamily="34" charset="-122"/>
                <a:ea typeface="微软雅黑" panose="020B0503020204020204" pitchFamily="34" charset="-122"/>
              </a:rPr>
              <a:t>Ｘ</a:t>
            </a:r>
            <a:endParaRPr lang="en-US" altLang="zh-CN" sz="2800" b="1" dirty="0">
              <a:solidFill>
                <a:srgbClr val="FF0000"/>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3000"/>
              </a:lnSpc>
              <a:spcAft>
                <a:spcPct val="0"/>
              </a:spcAft>
              <a:defRPr/>
            </a:pPr>
            <a:r>
              <a:rPr lang="zh-CN" altLang="en-US" sz="2800" b="1" dirty="0">
                <a:solidFill>
                  <a:prstClr val="white"/>
                </a:solidFill>
                <a:latin typeface="微软雅黑" panose="020B0503020204020204" pitchFamily="34" charset="-122"/>
                <a:ea typeface="微软雅黑" panose="020B0503020204020204" pitchFamily="34" charset="-122"/>
              </a:rPr>
              <a:t>以安全测试为目的所实施的漏洞挖掘有一定的合法行为</a:t>
            </a:r>
            <a:r>
              <a:rPr lang="zh-CN" altLang="en-US" sz="2800" b="1" dirty="0" smtClean="0">
                <a:solidFill>
                  <a:prstClr val="white"/>
                </a:solidFill>
                <a:latin typeface="微软雅黑" panose="020B0503020204020204" pitchFamily="34" charset="-122"/>
                <a:ea typeface="微软雅黑" panose="020B0503020204020204" pitchFamily="34" charset="-122"/>
              </a:rPr>
              <a:t>空间  </a:t>
            </a:r>
            <a:r>
              <a:rPr lang="zh-CN" altLang="en-US" sz="2800" b="1" dirty="0" smtClean="0">
                <a:solidFill>
                  <a:srgbClr val="FFFFFF"/>
                </a:solidFill>
                <a:latin typeface="微软雅黑" panose="020B0503020204020204" pitchFamily="34" charset="-122"/>
                <a:ea typeface="微软雅黑" panose="020B0503020204020204" pitchFamily="34" charset="-122"/>
                <a:sym typeface="Symbol"/>
              </a:rPr>
              <a:t></a:t>
            </a:r>
            <a:endParaRPr lang="zh-CN" altLang="zh-CN" sz="2800" b="1" dirty="0">
              <a:solidFill>
                <a:srgbClr val="FFFFFF"/>
              </a:solidFill>
              <a:latin typeface="微软雅黑" panose="020B0503020204020204" pitchFamily="34" charset="-122"/>
              <a:ea typeface="微软雅黑" panose="020B0503020204020204" pitchFamily="34" charset="-122"/>
            </a:endParaRPr>
          </a:p>
        </p:txBody>
      </p:sp>
      <p:sp>
        <p:nvSpPr>
          <p:cNvPr id="4" name="线形标注 3(带边框和强调线) 3"/>
          <p:cNvSpPr/>
          <p:nvPr/>
        </p:nvSpPr>
        <p:spPr>
          <a:xfrm>
            <a:off x="933777" y="738238"/>
            <a:ext cx="4710468" cy="360040"/>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lnSpc>
                <a:spcPts val="3000"/>
              </a:lnSpc>
              <a:spcAft>
                <a:spcPct val="0"/>
              </a:spcAft>
              <a:defRPr/>
            </a:pPr>
            <a:r>
              <a:rPr lang="zh-CN" altLang="en-US" sz="3600" b="1" cap="small" dirty="0" smtClean="0">
                <a:solidFill>
                  <a:prstClr val="white"/>
                </a:solidFill>
                <a:latin typeface="微软雅黑" panose="020B0503020204020204" pitchFamily="34" charset="-122"/>
                <a:ea typeface="微软雅黑" panose="020B0503020204020204" pitchFamily="34" charset="-122"/>
              </a:rPr>
              <a:t>守住底线</a:t>
            </a:r>
            <a:endParaRPr lang="zh-CN" altLang="en-US" sz="3600" b="1" cap="small" dirty="0">
              <a:solidFill>
                <a:prstClr val="white"/>
              </a:solidFill>
              <a:latin typeface="微软雅黑" panose="020B0503020204020204" pitchFamily="34" charset="-122"/>
              <a:ea typeface="微软雅黑" panose="020B0503020204020204" pitchFamily="34" charset="-122"/>
            </a:endParaRPr>
          </a:p>
        </p:txBody>
      </p:sp>
      <p:pic>
        <p:nvPicPr>
          <p:cNvPr id="6" name="图片 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61996" y="667821"/>
            <a:ext cx="3196214" cy="2724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37782654"/>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76616" y="1055873"/>
            <a:ext cx="10588206" cy="5493812"/>
          </a:xfrm>
          <a:prstGeom prst="rect">
            <a:avLst/>
          </a:prstGeom>
        </p:spPr>
        <p:txBody>
          <a:bodyPr wrap="square">
            <a:spAutoFit/>
          </a:bodyPr>
          <a:lstStyle/>
          <a:p>
            <a:pPr algn="ctr" fontAlgn="base">
              <a:lnSpc>
                <a:spcPct val="150000"/>
              </a:lnSpc>
              <a:spcAft>
                <a:spcPct val="0"/>
              </a:spcAft>
              <a:defRPr/>
            </a:pPr>
            <a:r>
              <a:rPr lang="zh-CN" altLang="en-US" b="1" cap="small" dirty="0">
                <a:solidFill>
                  <a:prstClr val="white"/>
                </a:solidFill>
                <a:latin typeface="微软雅黑" panose="020B0503020204020204" pitchFamily="34" charset="-122"/>
                <a:ea typeface="微软雅黑" panose="020B0503020204020204" pitchFamily="34" charset="-122"/>
              </a:rPr>
              <a:t>中国互联网协会</a:t>
            </a:r>
            <a:r>
              <a:rPr lang="en-US" altLang="zh-CN" b="1" cap="small" dirty="0">
                <a:solidFill>
                  <a:prstClr val="white"/>
                </a:solidFill>
                <a:latin typeface="微软雅黑" panose="020B0503020204020204" pitchFamily="34" charset="-122"/>
                <a:ea typeface="微软雅黑" panose="020B0503020204020204" pitchFamily="34" charset="-122"/>
              </a:rPr>
              <a:t>《</a:t>
            </a:r>
            <a:r>
              <a:rPr lang="zh-CN" altLang="en-US" b="1" cap="small" dirty="0">
                <a:solidFill>
                  <a:prstClr val="white"/>
                </a:solidFill>
                <a:latin typeface="微软雅黑" panose="020B0503020204020204" pitchFamily="34" charset="-122"/>
                <a:ea typeface="微软雅黑" panose="020B0503020204020204" pitchFamily="34" charset="-122"/>
              </a:rPr>
              <a:t>漏洞发现与报告守则</a:t>
            </a:r>
            <a:r>
              <a:rPr lang="en-US" altLang="zh-CN" b="1" cap="small" dirty="0">
                <a:solidFill>
                  <a:prstClr val="white"/>
                </a:solidFill>
                <a:latin typeface="微软雅黑" panose="020B0503020204020204" pitchFamily="34" charset="-122"/>
                <a:ea typeface="微软雅黑" panose="020B0503020204020204" pitchFamily="34" charset="-122"/>
              </a:rPr>
              <a:t>》</a:t>
            </a:r>
            <a:r>
              <a:rPr lang="zh-CN" altLang="en-US" b="1" cap="small" dirty="0">
                <a:solidFill>
                  <a:prstClr val="white"/>
                </a:solidFill>
                <a:latin typeface="微软雅黑" panose="020B0503020204020204" pitchFamily="34" charset="-122"/>
                <a:ea typeface="微软雅黑" panose="020B0503020204020204" pitchFamily="34" charset="-122"/>
              </a:rPr>
              <a:t>（草稿）</a:t>
            </a:r>
            <a:r>
              <a:rPr lang="en-US" altLang="zh-CN" b="1" cap="small" dirty="0">
                <a:solidFill>
                  <a:prstClr val="white"/>
                </a:solidFill>
                <a:latin typeface="微软雅黑" panose="020B0503020204020204" pitchFamily="34" charset="-122"/>
                <a:ea typeface="微软雅黑" panose="020B0503020204020204" pitchFamily="34" charset="-122"/>
              </a:rPr>
              <a:t> </a:t>
            </a:r>
          </a:p>
          <a:p>
            <a:pPr fontAlgn="base">
              <a:lnSpc>
                <a:spcPct val="150000"/>
              </a:lnSpc>
              <a:spcAft>
                <a:spcPct val="0"/>
              </a:spcAft>
              <a:defRPr/>
            </a:pPr>
            <a:r>
              <a:rPr lang="zh-CN" altLang="zh-CN" b="1" dirty="0">
                <a:solidFill>
                  <a:prstClr val="white"/>
                </a:solidFill>
                <a:latin typeface="微软雅黑" panose="020B0503020204020204" pitchFamily="34" charset="-122"/>
                <a:ea typeface="微软雅黑" panose="020B0503020204020204" pitchFamily="34" charset="-122"/>
              </a:rPr>
              <a:t> 按照对信息系统</a:t>
            </a:r>
            <a:r>
              <a:rPr lang="zh-CN" altLang="zh-CN" b="1" dirty="0">
                <a:solidFill>
                  <a:srgbClr val="FFFF00"/>
                </a:solidFill>
                <a:latin typeface="微软雅黑" panose="020B0503020204020204" pitchFamily="34" charset="-122"/>
                <a:ea typeface="微软雅黑" panose="020B0503020204020204" pitchFamily="34" charset="-122"/>
              </a:rPr>
              <a:t>机密性、可用性、完整性</a:t>
            </a:r>
            <a:r>
              <a:rPr lang="zh-CN" altLang="zh-CN" b="1" dirty="0">
                <a:solidFill>
                  <a:prstClr val="white"/>
                </a:solidFill>
                <a:latin typeface="微软雅黑" panose="020B0503020204020204" pitchFamily="34" charset="-122"/>
                <a:ea typeface="微软雅黑" panose="020B0503020204020204" pitchFamily="34" charset="-122"/>
              </a:rPr>
              <a:t>等三方面要素的影响评估，漏洞风险发现与</a:t>
            </a:r>
            <a:endParaRPr lang="en-US" altLang="zh-CN" b="1" dirty="0">
              <a:solidFill>
                <a:prstClr val="white"/>
              </a:solidFill>
              <a:latin typeface="微软雅黑" panose="020B0503020204020204" pitchFamily="34" charset="-122"/>
              <a:ea typeface="微软雅黑" panose="020B0503020204020204" pitchFamily="34" charset="-122"/>
            </a:endParaRPr>
          </a:p>
          <a:p>
            <a:pPr fontAlgn="base">
              <a:lnSpc>
                <a:spcPct val="150000"/>
              </a:lnSpc>
              <a:spcAft>
                <a:spcPct val="0"/>
              </a:spcAft>
              <a:defRPr/>
            </a:pPr>
            <a:r>
              <a:rPr lang="zh-CN" altLang="zh-CN" b="1" dirty="0">
                <a:solidFill>
                  <a:prstClr val="white"/>
                </a:solidFill>
                <a:latin typeface="微软雅黑" panose="020B0503020204020204" pitchFamily="34" charset="-122"/>
                <a:ea typeface="微软雅黑" panose="020B0503020204020204" pitchFamily="34" charset="-122"/>
              </a:rPr>
              <a:t>技术验证应遵循无害化原则：</a:t>
            </a:r>
          </a:p>
          <a:p>
            <a:pPr>
              <a:lnSpc>
                <a:spcPct val="150000"/>
              </a:lnSpc>
            </a:pPr>
            <a:r>
              <a:rPr lang="zh-CN" altLang="zh-CN" b="1" dirty="0">
                <a:solidFill>
                  <a:prstClr val="white"/>
                </a:solidFill>
                <a:latin typeface="微软雅黑" panose="020B0503020204020204" pitchFamily="34" charset="-122"/>
                <a:ea typeface="微软雅黑" panose="020B0503020204020204" pitchFamily="34" charset="-122"/>
              </a:rPr>
              <a:t>（一）信息系统机密性无害化验证指导场景：</a:t>
            </a:r>
            <a:endParaRPr lang="en-US" altLang="zh-CN" b="1" dirty="0">
              <a:solidFill>
                <a:prstClr val="white"/>
              </a:solidFill>
              <a:latin typeface="微软雅黑" panose="020B0503020204020204" pitchFamily="34" charset="-122"/>
              <a:ea typeface="微软雅黑" panose="020B0503020204020204" pitchFamily="34" charset="-122"/>
            </a:endParaRPr>
          </a:p>
          <a:p>
            <a:pPr>
              <a:lnSpc>
                <a:spcPct val="150000"/>
              </a:lnSpc>
            </a:pPr>
            <a:r>
              <a:rPr lang="zh-CN" altLang="en-US" b="1" dirty="0">
                <a:solidFill>
                  <a:prstClr val="white"/>
                </a:solidFill>
                <a:latin typeface="微软雅黑" panose="020B0503020204020204" pitchFamily="34" charset="-122"/>
                <a:ea typeface="微软雅黑" panose="020B0503020204020204" pitchFamily="34" charset="-122"/>
              </a:rPr>
              <a:t>★</a:t>
            </a:r>
            <a:r>
              <a:rPr lang="zh-CN" altLang="zh-CN" b="1" dirty="0">
                <a:solidFill>
                  <a:prstClr val="white"/>
                </a:solidFill>
                <a:latin typeface="微软雅黑" panose="020B0503020204020204" pitchFamily="34" charset="-122"/>
                <a:ea typeface="微软雅黑" panose="020B0503020204020204" pitchFamily="34" charset="-122"/>
              </a:rPr>
              <a:t>可实现非授权访问或用户权限越权，在完成非授权逻辑、越权逻辑验证时，不应再获取和</a:t>
            </a:r>
            <a:endParaRPr lang="en-US" altLang="zh-CN" b="1" dirty="0">
              <a:solidFill>
                <a:prstClr val="white"/>
              </a:solidFill>
              <a:latin typeface="微软雅黑" panose="020B0503020204020204" pitchFamily="34" charset="-122"/>
              <a:ea typeface="微软雅黑" panose="020B0503020204020204" pitchFamily="34" charset="-122"/>
            </a:endParaRPr>
          </a:p>
          <a:p>
            <a:pPr>
              <a:lnSpc>
                <a:spcPct val="150000"/>
              </a:lnSpc>
            </a:pPr>
            <a:r>
              <a:rPr lang="zh-CN" altLang="en-US" b="1" dirty="0">
                <a:solidFill>
                  <a:prstClr val="white"/>
                </a:solidFill>
                <a:latin typeface="微软雅黑" panose="020B0503020204020204" pitchFamily="34" charset="-122"/>
                <a:ea typeface="微软雅黑" panose="020B0503020204020204" pitchFamily="34" charset="-122"/>
              </a:rPr>
              <a:t>　</a:t>
            </a:r>
            <a:r>
              <a:rPr lang="zh-CN" altLang="zh-CN" b="1" dirty="0">
                <a:solidFill>
                  <a:prstClr val="white"/>
                </a:solidFill>
                <a:latin typeface="微软雅黑" panose="020B0503020204020204" pitchFamily="34" charset="-122"/>
                <a:ea typeface="微软雅黑" panose="020B0503020204020204" pitchFamily="34" charset="-122"/>
              </a:rPr>
              <a:t>留存用户信息和信息系统文件信息；</a:t>
            </a:r>
          </a:p>
          <a:p>
            <a:pPr>
              <a:lnSpc>
                <a:spcPct val="150000"/>
              </a:lnSpc>
            </a:pPr>
            <a:r>
              <a:rPr lang="zh-CN" altLang="en-US" b="1" dirty="0">
                <a:solidFill>
                  <a:prstClr val="white"/>
                </a:solidFill>
                <a:latin typeface="微软雅黑" panose="020B0503020204020204" pitchFamily="34" charset="-122"/>
                <a:ea typeface="微软雅黑" panose="020B0503020204020204" pitchFamily="34" charset="-122"/>
              </a:rPr>
              <a:t>★</a:t>
            </a:r>
            <a:r>
              <a:rPr lang="zh-CN" altLang="zh-CN" b="1" dirty="0">
                <a:solidFill>
                  <a:prstClr val="white"/>
                </a:solidFill>
                <a:latin typeface="微软雅黑" panose="020B0503020204020204" pitchFamily="34" charset="-122"/>
                <a:ea typeface="微软雅黑" panose="020B0503020204020204" pitchFamily="34" charset="-122"/>
              </a:rPr>
              <a:t>可执行数据库查询条件，在获得数据库实例、库表名称等信息证明时，不应再查询涉及个</a:t>
            </a:r>
            <a:endParaRPr lang="en-US" altLang="zh-CN" b="1" dirty="0">
              <a:solidFill>
                <a:prstClr val="white"/>
              </a:solidFill>
              <a:latin typeface="微软雅黑" panose="020B0503020204020204" pitchFamily="34" charset="-122"/>
              <a:ea typeface="微软雅黑" panose="020B0503020204020204" pitchFamily="34" charset="-122"/>
            </a:endParaRPr>
          </a:p>
          <a:p>
            <a:pPr>
              <a:lnSpc>
                <a:spcPct val="150000"/>
              </a:lnSpc>
            </a:pPr>
            <a:r>
              <a:rPr lang="zh-CN" altLang="en-US" b="1" dirty="0">
                <a:solidFill>
                  <a:prstClr val="white"/>
                </a:solidFill>
                <a:latin typeface="微软雅黑" panose="020B0503020204020204" pitchFamily="34" charset="-122"/>
                <a:ea typeface="微软雅黑" panose="020B0503020204020204" pitchFamily="34" charset="-122"/>
              </a:rPr>
              <a:t>　</a:t>
            </a:r>
            <a:r>
              <a:rPr lang="zh-CN" altLang="zh-CN" b="1" dirty="0">
                <a:solidFill>
                  <a:prstClr val="white"/>
                </a:solidFill>
                <a:latin typeface="微软雅黑" panose="020B0503020204020204" pitchFamily="34" charset="-122"/>
                <a:ea typeface="微软雅黑" panose="020B0503020204020204" pitchFamily="34" charset="-122"/>
              </a:rPr>
              <a:t>人信息、业务信息的详细数据；</a:t>
            </a:r>
          </a:p>
          <a:p>
            <a:pPr>
              <a:lnSpc>
                <a:spcPct val="150000"/>
              </a:lnSpc>
            </a:pPr>
            <a:r>
              <a:rPr lang="zh-CN" altLang="en-US" b="1" dirty="0">
                <a:solidFill>
                  <a:prstClr val="white"/>
                </a:solidFill>
                <a:latin typeface="微软雅黑" panose="020B0503020204020204" pitchFamily="34" charset="-122"/>
                <a:ea typeface="微软雅黑" panose="020B0503020204020204" pitchFamily="34" charset="-122"/>
              </a:rPr>
              <a:t>★</a:t>
            </a:r>
            <a:r>
              <a:rPr lang="zh-CN" altLang="zh-CN" b="1" dirty="0">
                <a:solidFill>
                  <a:prstClr val="white"/>
                </a:solidFill>
                <a:latin typeface="微软雅黑" panose="020B0503020204020204" pitchFamily="34" charset="-122"/>
                <a:ea typeface="微软雅黑" panose="020B0503020204020204" pitchFamily="34" charset="-122"/>
              </a:rPr>
              <a:t>可获得系统主机、设备高权限，在获得当前用户系统环境信息证明时，不应再获取其他用</a:t>
            </a:r>
            <a:endParaRPr lang="en-US" altLang="zh-CN" b="1" dirty="0">
              <a:solidFill>
                <a:prstClr val="white"/>
              </a:solidFill>
              <a:latin typeface="微软雅黑" panose="020B0503020204020204" pitchFamily="34" charset="-122"/>
              <a:ea typeface="微软雅黑" panose="020B0503020204020204" pitchFamily="34" charset="-122"/>
            </a:endParaRPr>
          </a:p>
          <a:p>
            <a:pPr>
              <a:lnSpc>
                <a:spcPct val="150000"/>
              </a:lnSpc>
            </a:pPr>
            <a:r>
              <a:rPr lang="zh-CN" altLang="en-US" b="1" dirty="0">
                <a:solidFill>
                  <a:prstClr val="white"/>
                </a:solidFill>
                <a:latin typeface="微软雅黑" panose="020B0503020204020204" pitchFamily="34" charset="-122"/>
                <a:ea typeface="微软雅黑" panose="020B0503020204020204" pitchFamily="34" charset="-122"/>
              </a:rPr>
              <a:t>　</a:t>
            </a:r>
            <a:r>
              <a:rPr lang="zh-CN" altLang="zh-CN" b="1" dirty="0">
                <a:solidFill>
                  <a:prstClr val="white"/>
                </a:solidFill>
                <a:latin typeface="微软雅黑" panose="020B0503020204020204" pitchFamily="34" charset="-122"/>
                <a:ea typeface="微软雅黑" panose="020B0503020204020204" pitchFamily="34" charset="-122"/>
              </a:rPr>
              <a:t>户数据和业务数据信息</a:t>
            </a:r>
            <a:r>
              <a:rPr lang="zh-CN" altLang="zh-CN" b="1" dirty="0" smtClean="0">
                <a:solidFill>
                  <a:prstClr val="white"/>
                </a:solidFill>
                <a:latin typeface="微软雅黑" panose="020B0503020204020204" pitchFamily="34" charset="-122"/>
                <a:ea typeface="微软雅黑" panose="020B0503020204020204" pitchFamily="34" charset="-122"/>
              </a:rPr>
              <a:t>。</a:t>
            </a:r>
            <a:endParaRPr lang="en-US" altLang="zh-CN" b="1" dirty="0">
              <a:solidFill>
                <a:prstClr val="white"/>
              </a:solidFill>
              <a:latin typeface="微软雅黑" panose="020B0503020204020204" pitchFamily="34" charset="-122"/>
              <a:ea typeface="微软雅黑" panose="020B0503020204020204" pitchFamily="34" charset="-122"/>
            </a:endParaRPr>
          </a:p>
          <a:p>
            <a:pPr fontAlgn="base">
              <a:lnSpc>
                <a:spcPct val="150000"/>
              </a:lnSpc>
              <a:spcAft>
                <a:spcPct val="0"/>
              </a:spcAft>
              <a:defRPr/>
            </a:pPr>
            <a:r>
              <a:rPr lang="zh-CN" altLang="zh-CN" b="1" dirty="0">
                <a:solidFill>
                  <a:prstClr val="white"/>
                </a:solidFill>
                <a:latin typeface="微软雅黑" panose="020B0503020204020204" pitchFamily="34" charset="-122"/>
                <a:ea typeface="微软雅黑" panose="020B0503020204020204" pitchFamily="34" charset="-122"/>
              </a:rPr>
              <a:t>（二） 信息系统可用性无害化验证指导场景：</a:t>
            </a:r>
          </a:p>
          <a:p>
            <a:pPr fontAlgn="base">
              <a:lnSpc>
                <a:spcPct val="150000"/>
              </a:lnSpc>
              <a:spcAft>
                <a:spcPct val="0"/>
              </a:spcAft>
              <a:defRPr/>
            </a:pPr>
            <a:endParaRPr lang="zh-CN" altLang="zh-CN" b="1" dirty="0">
              <a:solidFill>
                <a:prstClr val="white"/>
              </a:solidFill>
              <a:latin typeface="微软雅黑" panose="020B0503020204020204" pitchFamily="34" charset="-122"/>
              <a:ea typeface="微软雅黑" panose="020B0503020204020204" pitchFamily="34" charset="-122"/>
            </a:endParaRPr>
          </a:p>
          <a:p>
            <a:pPr fontAlgn="base">
              <a:lnSpc>
                <a:spcPct val="150000"/>
              </a:lnSpc>
              <a:spcAft>
                <a:spcPct val="0"/>
              </a:spcAft>
              <a:defRPr/>
            </a:pPr>
            <a:r>
              <a:rPr lang="zh-CN" altLang="zh-CN" b="1" dirty="0">
                <a:solidFill>
                  <a:prstClr val="white"/>
                </a:solidFill>
                <a:latin typeface="微软雅黑" panose="020B0503020204020204" pitchFamily="34" charset="-122"/>
                <a:ea typeface="微软雅黑" panose="020B0503020204020204" pitchFamily="34" charset="-122"/>
              </a:rPr>
              <a:t>（三） 信息系统完整性无害化验证指导场景：</a:t>
            </a:r>
          </a:p>
        </p:txBody>
      </p:sp>
      <p:sp>
        <p:nvSpPr>
          <p:cNvPr id="4" name="线形标注 3(带边框和强调线) 3"/>
          <p:cNvSpPr/>
          <p:nvPr/>
        </p:nvSpPr>
        <p:spPr>
          <a:xfrm>
            <a:off x="497048" y="436525"/>
            <a:ext cx="4710468" cy="360040"/>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lnSpc>
                <a:spcPts val="3000"/>
              </a:lnSpc>
              <a:spcAft>
                <a:spcPct val="0"/>
              </a:spcAft>
              <a:defRPr/>
            </a:pPr>
            <a:r>
              <a:rPr lang="zh-CN" altLang="en-US" sz="3600" b="1" cap="small" dirty="0" smtClean="0">
                <a:solidFill>
                  <a:prstClr val="white"/>
                </a:solidFill>
                <a:latin typeface="微软雅黑" panose="020B0503020204020204" pitchFamily="34" charset="-122"/>
                <a:ea typeface="微软雅黑" panose="020B0503020204020204" pitchFamily="34" charset="-122"/>
              </a:rPr>
              <a:t>积极争取法律空间</a:t>
            </a:r>
            <a:endParaRPr lang="zh-CN" altLang="en-US" sz="3600" b="1" cap="small" dirty="0">
              <a:solidFill>
                <a:prstClr val="white"/>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21076961"/>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186317" y="1805061"/>
            <a:ext cx="5687236" cy="3057247"/>
          </a:xfrm>
          <a:prstGeom prst="rect">
            <a:avLst/>
          </a:prstGeom>
        </p:spPr>
        <p:txBody>
          <a:bodyPr wrap="square">
            <a:spAutoFit/>
          </a:bodyPr>
          <a:lstStyle/>
          <a:p>
            <a:pPr algn="ctr" fontAlgn="base">
              <a:lnSpc>
                <a:spcPct val="150000"/>
              </a:lnSpc>
              <a:spcAft>
                <a:spcPct val="0"/>
              </a:spcAft>
              <a:defRPr/>
            </a:pPr>
            <a:r>
              <a:rPr lang="zh-CN" altLang="en-US" sz="2800" b="1" dirty="0">
                <a:solidFill>
                  <a:prstClr val="white"/>
                </a:solidFill>
                <a:latin typeface="微软雅黑" panose="020B0503020204020204" pitchFamily="34" charset="-122"/>
                <a:ea typeface="微软雅黑" panose="020B0503020204020204" pitchFamily="34" charset="-122"/>
              </a:rPr>
              <a:t>法律法规要加强学习</a:t>
            </a: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ct val="150000"/>
              </a:lnSpc>
              <a:spcAft>
                <a:spcPct val="0"/>
              </a:spcAft>
              <a:defRPr/>
            </a:pPr>
            <a:r>
              <a:rPr lang="zh-CN" altLang="en-US" sz="2800" b="1" dirty="0">
                <a:solidFill>
                  <a:prstClr val="white"/>
                </a:solidFill>
                <a:latin typeface="微软雅黑" panose="020B0503020204020204" pitchFamily="34" charset="-122"/>
                <a:ea typeface="微软雅黑" panose="020B0503020204020204" pitchFamily="34" charset="-122"/>
              </a:rPr>
              <a:t>技术操作要规范</a:t>
            </a: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ct val="150000"/>
              </a:lnSpc>
              <a:spcAft>
                <a:spcPct val="0"/>
              </a:spcAft>
              <a:defRPr/>
            </a:pPr>
            <a:r>
              <a:rPr lang="zh-CN" altLang="en-US" sz="2800" b="1" dirty="0" smtClean="0">
                <a:solidFill>
                  <a:prstClr val="white"/>
                </a:solidFill>
                <a:latin typeface="微软雅黑" panose="020B0503020204020204" pitchFamily="34" charset="-122"/>
                <a:ea typeface="微软雅黑" panose="020B0503020204020204" pitchFamily="34" charset="-122"/>
              </a:rPr>
              <a:t>交友</a:t>
            </a:r>
            <a:r>
              <a:rPr lang="zh-CN" altLang="en-US" sz="2800" b="1" dirty="0">
                <a:solidFill>
                  <a:prstClr val="white"/>
                </a:solidFill>
                <a:latin typeface="微软雅黑" panose="020B0503020204020204" pitchFamily="34" charset="-122"/>
                <a:ea typeface="微软雅黑" panose="020B0503020204020204" pitchFamily="34" charset="-122"/>
              </a:rPr>
              <a:t>要谨慎</a:t>
            </a: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4000"/>
              </a:lnSpc>
              <a:spcAft>
                <a:spcPct val="0"/>
              </a:spcAft>
              <a:defRPr/>
            </a:pP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fontAlgn="base">
              <a:lnSpc>
                <a:spcPts val="4000"/>
              </a:lnSpc>
              <a:spcAft>
                <a:spcPct val="0"/>
              </a:spcAft>
              <a:defRPr/>
            </a:pPr>
            <a:r>
              <a:rPr lang="zh-CN" altLang="en-US" sz="2800" b="1" dirty="0" smtClean="0">
                <a:solidFill>
                  <a:prstClr val="white"/>
                </a:solidFill>
                <a:latin typeface="微软雅黑" panose="020B0503020204020204" pitchFamily="34" charset="-122"/>
                <a:ea typeface="微软雅黑" panose="020B0503020204020204" pitchFamily="34" charset="-122"/>
              </a:rPr>
              <a:t>        不</a:t>
            </a:r>
            <a:r>
              <a:rPr lang="zh-CN" altLang="en-US" sz="2800" b="1" dirty="0">
                <a:solidFill>
                  <a:prstClr val="white"/>
                </a:solidFill>
                <a:latin typeface="微软雅黑" panose="020B0503020204020204" pitchFamily="34" charset="-122"/>
                <a:ea typeface="微软雅黑" panose="020B0503020204020204" pitchFamily="34" charset="-122"/>
              </a:rPr>
              <a:t>忘</a:t>
            </a:r>
            <a:r>
              <a:rPr lang="zh-CN" altLang="en-US" sz="2800" b="1" dirty="0" smtClean="0">
                <a:solidFill>
                  <a:prstClr val="white"/>
                </a:solidFill>
                <a:latin typeface="微软雅黑" panose="020B0503020204020204" pitchFamily="34" charset="-122"/>
                <a:ea typeface="微软雅黑" panose="020B0503020204020204" pitchFamily="34" charset="-122"/>
              </a:rPr>
              <a:t>初心，守护网络安全！</a:t>
            </a:r>
            <a:endParaRPr lang="zh-CN" altLang="en-US" sz="2800" b="1" dirty="0">
              <a:solidFill>
                <a:prstClr val="white"/>
              </a:solidFill>
              <a:latin typeface="微软雅黑" panose="020B0503020204020204" pitchFamily="34" charset="-122"/>
              <a:ea typeface="微软雅黑" panose="020B0503020204020204" pitchFamily="34" charset="-122"/>
            </a:endParaRPr>
          </a:p>
        </p:txBody>
      </p:sp>
      <p:sp>
        <p:nvSpPr>
          <p:cNvPr id="3" name="线形标注 3(带边框和强调线) 2"/>
          <p:cNvSpPr/>
          <p:nvPr/>
        </p:nvSpPr>
        <p:spPr>
          <a:xfrm>
            <a:off x="674469" y="465282"/>
            <a:ext cx="4710468" cy="360040"/>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lnSpc>
                <a:spcPts val="3000"/>
              </a:lnSpc>
              <a:spcAft>
                <a:spcPct val="0"/>
              </a:spcAft>
              <a:defRPr/>
            </a:pPr>
            <a:r>
              <a:rPr lang="zh-CN" altLang="en-US" sz="3600" b="1" cap="small" dirty="0" smtClean="0">
                <a:solidFill>
                  <a:prstClr val="white"/>
                </a:solidFill>
                <a:latin typeface="微软雅黑" panose="020B0503020204020204" pitchFamily="34" charset="-122"/>
                <a:ea typeface="微软雅黑" panose="020B0503020204020204" pitchFamily="34" charset="-122"/>
              </a:rPr>
              <a:t>一些建议</a:t>
            </a:r>
            <a:endParaRPr lang="zh-CN" altLang="en-US" sz="3600" b="1" cap="small" dirty="0">
              <a:solidFill>
                <a:prstClr val="white"/>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rotWithShape="1">
          <a:blip r:embed="rId2"/>
          <a:srcRect l="3590" r="11930"/>
          <a:stretch/>
        </p:blipFill>
        <p:spPr>
          <a:xfrm>
            <a:off x="899458" y="1300095"/>
            <a:ext cx="5286859" cy="4586397"/>
          </a:xfrm>
          <a:prstGeom prst="rect">
            <a:avLst/>
          </a:prstGeom>
        </p:spPr>
      </p:pic>
    </p:spTree>
    <p:extLst>
      <p:ext uri="{BB962C8B-B14F-4D97-AF65-F5344CB8AC3E}">
        <p14:creationId xmlns:p14="http://schemas.microsoft.com/office/powerpoint/2010/main" val="2831443649"/>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任意多边形 110"/>
          <p:cNvSpPr/>
          <p:nvPr/>
        </p:nvSpPr>
        <p:spPr>
          <a:xfrm>
            <a:off x="2649018" y="19050"/>
            <a:ext cx="11345921" cy="6858001"/>
          </a:xfrm>
          <a:custGeom>
            <a:avLst/>
            <a:gdLst/>
            <a:ahLst/>
            <a:cxnLst>
              <a:cxn ang="0">
                <a:pos x="wd2" y="hd2"/>
              </a:cxn>
              <a:cxn ang="5400000">
                <a:pos x="wd2" y="hd2"/>
              </a:cxn>
              <a:cxn ang="10800000">
                <a:pos x="wd2" y="hd2"/>
              </a:cxn>
              <a:cxn ang="16200000">
                <a:pos x="wd2" y="hd2"/>
              </a:cxn>
            </a:cxnLst>
            <a:rect l="0" t="0" r="r" b="b"/>
            <a:pathLst>
              <a:path w="21600" h="21600" extrusionOk="0">
                <a:moveTo>
                  <a:pt x="12079" y="0"/>
                </a:moveTo>
                <a:lnTo>
                  <a:pt x="18168" y="0"/>
                </a:lnTo>
                <a:lnTo>
                  <a:pt x="18168" y="13738"/>
                </a:lnTo>
                <a:lnTo>
                  <a:pt x="21600" y="21530"/>
                </a:lnTo>
                <a:lnTo>
                  <a:pt x="18168" y="21530"/>
                </a:lnTo>
                <a:lnTo>
                  <a:pt x="18168" y="21600"/>
                </a:lnTo>
                <a:lnTo>
                  <a:pt x="12079" y="21600"/>
                </a:lnTo>
                <a:lnTo>
                  <a:pt x="12079" y="21530"/>
                </a:lnTo>
                <a:lnTo>
                  <a:pt x="0" y="21530"/>
                </a:lnTo>
                <a:lnTo>
                  <a:pt x="12079" y="65"/>
                </a:lnTo>
                <a:close/>
              </a:path>
            </a:pathLst>
          </a:custGeom>
          <a:gradFill>
            <a:gsLst>
              <a:gs pos="0">
                <a:srgbClr val="000000">
                  <a:alpha val="0"/>
                </a:srgbClr>
              </a:gs>
              <a:gs pos="20000">
                <a:srgbClr val="000000">
                  <a:alpha val="0"/>
                </a:srgbClr>
              </a:gs>
              <a:gs pos="100000">
                <a:srgbClr val="000000">
                  <a:alpha val="70000"/>
                </a:srgbClr>
              </a:gs>
            </a:gsLst>
            <a:lin ang="13800000"/>
          </a:gradFill>
          <a:ln w="12700">
            <a:miter lim="400000"/>
          </a:ln>
        </p:spPr>
        <p:txBody>
          <a:bodyPr lIns="45719" rIns="45719" anchor="ctr"/>
          <a:lstStyle/>
          <a:p>
            <a:pPr algn="ctr">
              <a:defRPr>
                <a:solidFill>
                  <a:srgbClr val="FFFFFF"/>
                </a:solidFill>
              </a:defRPr>
            </a:pPr>
            <a:endParaRPr/>
          </a:p>
        </p:txBody>
      </p:sp>
      <p:sp>
        <p:nvSpPr>
          <p:cNvPr id="188" name="椭圆 86"/>
          <p:cNvSpPr/>
          <p:nvPr/>
        </p:nvSpPr>
        <p:spPr>
          <a:xfrm rot="19540869">
            <a:off x="11517287" y="154529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89" name="椭圆 87"/>
          <p:cNvSpPr/>
          <p:nvPr/>
        </p:nvSpPr>
        <p:spPr>
          <a:xfrm>
            <a:off x="10423021" y="133194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90" name="椭圆 88"/>
          <p:cNvSpPr/>
          <p:nvPr/>
        </p:nvSpPr>
        <p:spPr>
          <a:xfrm>
            <a:off x="10750046" y="698295"/>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91" name="椭圆 89"/>
          <p:cNvSpPr/>
          <p:nvPr/>
        </p:nvSpPr>
        <p:spPr>
          <a:xfrm>
            <a:off x="10227278" y="1543691"/>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92" name="椭圆 90"/>
          <p:cNvSpPr/>
          <p:nvPr/>
        </p:nvSpPr>
        <p:spPr>
          <a:xfrm>
            <a:off x="8906278" y="148434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93" name="椭圆 91"/>
          <p:cNvSpPr/>
          <p:nvPr/>
        </p:nvSpPr>
        <p:spPr>
          <a:xfrm>
            <a:off x="9233303" y="85069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94" name="椭圆 92"/>
          <p:cNvSpPr/>
          <p:nvPr/>
        </p:nvSpPr>
        <p:spPr>
          <a:xfrm>
            <a:off x="8710534" y="1696091"/>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95" name="椭圆 77"/>
          <p:cNvSpPr/>
          <p:nvPr/>
        </p:nvSpPr>
        <p:spPr>
          <a:xfrm rot="19540869">
            <a:off x="8721696" y="6043095"/>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96" name="椭圆 78"/>
          <p:cNvSpPr/>
          <p:nvPr/>
        </p:nvSpPr>
        <p:spPr>
          <a:xfrm rot="19540869">
            <a:off x="11675913" y="421248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97" name="椭圆 79"/>
          <p:cNvSpPr/>
          <p:nvPr/>
        </p:nvSpPr>
        <p:spPr>
          <a:xfrm rot="19540869">
            <a:off x="11588756" y="3504773"/>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98" name="椭圆 80"/>
          <p:cNvSpPr/>
          <p:nvPr/>
        </p:nvSpPr>
        <p:spPr>
          <a:xfrm rot="19540869">
            <a:off x="11633627" y="4497731"/>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199" name="椭圆 81"/>
          <p:cNvSpPr/>
          <p:nvPr/>
        </p:nvSpPr>
        <p:spPr>
          <a:xfrm rot="21013572" flipH="1">
            <a:off x="8559020" y="640892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00" name="椭圆 82"/>
          <p:cNvSpPr/>
          <p:nvPr/>
        </p:nvSpPr>
        <p:spPr>
          <a:xfrm rot="19540869">
            <a:off x="10509137" y="5193495"/>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01" name="椭圆 83"/>
          <p:cNvSpPr/>
          <p:nvPr/>
        </p:nvSpPr>
        <p:spPr>
          <a:xfrm rot="19540869">
            <a:off x="10421980" y="448577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02" name="椭圆 84"/>
          <p:cNvSpPr/>
          <p:nvPr/>
        </p:nvSpPr>
        <p:spPr>
          <a:xfrm rot="19540869">
            <a:off x="10466851" y="547873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03" name="椭圆 71"/>
          <p:cNvSpPr/>
          <p:nvPr/>
        </p:nvSpPr>
        <p:spPr>
          <a:xfrm rot="3184774" flipH="1">
            <a:off x="1386882" y="1427920"/>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204" name="椭圆 72"/>
          <p:cNvSpPr/>
          <p:nvPr/>
        </p:nvSpPr>
        <p:spPr>
          <a:xfrm rot="3184774" flipH="1">
            <a:off x="1234175" y="2165495"/>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205" name="椭圆 73"/>
          <p:cNvSpPr/>
          <p:nvPr/>
        </p:nvSpPr>
        <p:spPr>
          <a:xfrm rot="4537786">
            <a:off x="1583143" y="365914"/>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06" name="椭圆 74"/>
          <p:cNvSpPr/>
          <p:nvPr/>
        </p:nvSpPr>
        <p:spPr>
          <a:xfrm rot="6010486" flipH="1">
            <a:off x="1720524" y="1063612"/>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07" name="椭圆 75"/>
          <p:cNvSpPr/>
          <p:nvPr/>
        </p:nvSpPr>
        <p:spPr>
          <a:xfrm rot="4537786">
            <a:off x="482561" y="177570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08" name="椭圆 23"/>
          <p:cNvSpPr/>
          <p:nvPr/>
        </p:nvSpPr>
        <p:spPr>
          <a:xfrm>
            <a:off x="828618" y="452165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09" name="椭圆 24"/>
          <p:cNvSpPr/>
          <p:nvPr/>
        </p:nvSpPr>
        <p:spPr>
          <a:xfrm>
            <a:off x="632876" y="4733401"/>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10" name="椭圆 25"/>
          <p:cNvSpPr/>
          <p:nvPr/>
        </p:nvSpPr>
        <p:spPr>
          <a:xfrm>
            <a:off x="948888" y="5681540"/>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11" name="椭圆 26"/>
          <p:cNvSpPr/>
          <p:nvPr/>
        </p:nvSpPr>
        <p:spPr>
          <a:xfrm>
            <a:off x="4420904" y="583519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12" name="椭圆 27"/>
          <p:cNvSpPr/>
          <p:nvPr/>
        </p:nvSpPr>
        <p:spPr>
          <a:xfrm>
            <a:off x="4747929" y="520154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13" name="椭圆 28"/>
          <p:cNvSpPr/>
          <p:nvPr/>
        </p:nvSpPr>
        <p:spPr>
          <a:xfrm>
            <a:off x="4225161" y="6046942"/>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14" name="椭圆 29"/>
          <p:cNvSpPr/>
          <p:nvPr/>
        </p:nvSpPr>
        <p:spPr>
          <a:xfrm rot="20246988" flipH="1">
            <a:off x="4952884" y="4550588"/>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215" name="椭圆 30"/>
          <p:cNvSpPr/>
          <p:nvPr/>
        </p:nvSpPr>
        <p:spPr>
          <a:xfrm rot="20246988" flipH="1">
            <a:off x="3118719" y="4391604"/>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216" name="椭圆 31"/>
          <p:cNvSpPr/>
          <p:nvPr/>
        </p:nvSpPr>
        <p:spPr>
          <a:xfrm rot="20246988" flipH="1">
            <a:off x="3795317" y="4722589"/>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217" name="椭圆 32"/>
          <p:cNvSpPr/>
          <p:nvPr/>
        </p:nvSpPr>
        <p:spPr>
          <a:xfrm rot="1472701" flipH="1">
            <a:off x="608276" y="589196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18" name="椭圆 33"/>
          <p:cNvSpPr/>
          <p:nvPr/>
        </p:nvSpPr>
        <p:spPr>
          <a:xfrm>
            <a:off x="2138650" y="393790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19" name="椭圆 34"/>
          <p:cNvSpPr/>
          <p:nvPr/>
        </p:nvSpPr>
        <p:spPr>
          <a:xfrm rot="1472701" flipH="1">
            <a:off x="2848614" y="3977985"/>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20" name="椭圆 35"/>
          <p:cNvSpPr/>
          <p:nvPr/>
        </p:nvSpPr>
        <p:spPr>
          <a:xfrm>
            <a:off x="2904160" y="598759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21" name="椭圆 36"/>
          <p:cNvSpPr/>
          <p:nvPr/>
        </p:nvSpPr>
        <p:spPr>
          <a:xfrm>
            <a:off x="3231185" y="535394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22" name="椭圆 37"/>
          <p:cNvSpPr/>
          <p:nvPr/>
        </p:nvSpPr>
        <p:spPr>
          <a:xfrm>
            <a:off x="2708418" y="6199342"/>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23" name="椭圆 56"/>
          <p:cNvSpPr/>
          <p:nvPr/>
        </p:nvSpPr>
        <p:spPr>
          <a:xfrm rot="20177399" flipH="1">
            <a:off x="5815280" y="31667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24" name="椭圆 57"/>
          <p:cNvSpPr/>
          <p:nvPr/>
        </p:nvSpPr>
        <p:spPr>
          <a:xfrm rot="20177399" flipH="1">
            <a:off x="6079645" y="431840"/>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25" name="椭圆 58"/>
          <p:cNvSpPr/>
          <p:nvPr/>
        </p:nvSpPr>
        <p:spPr>
          <a:xfrm rot="20177399" flipH="1">
            <a:off x="6171561" y="142701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26" name="椭圆 59"/>
          <p:cNvSpPr/>
          <p:nvPr/>
        </p:nvSpPr>
        <p:spPr>
          <a:xfrm rot="20177399" flipH="1">
            <a:off x="3054397" y="2963835"/>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27" name="椭圆 60"/>
          <p:cNvSpPr/>
          <p:nvPr/>
        </p:nvSpPr>
        <p:spPr>
          <a:xfrm rot="20177399" flipH="1">
            <a:off x="2500180" y="251516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28" name="椭圆 61"/>
          <p:cNvSpPr/>
          <p:nvPr/>
        </p:nvSpPr>
        <p:spPr>
          <a:xfrm rot="20177399" flipH="1">
            <a:off x="3318762" y="307899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29" name="椭圆 62"/>
          <p:cNvSpPr/>
          <p:nvPr/>
        </p:nvSpPr>
        <p:spPr>
          <a:xfrm rot="21530411">
            <a:off x="2050769" y="2001567"/>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230" name="椭圆 63"/>
          <p:cNvSpPr/>
          <p:nvPr/>
        </p:nvSpPr>
        <p:spPr>
          <a:xfrm rot="21530411">
            <a:off x="3666187" y="1118470"/>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231" name="椭圆 64"/>
          <p:cNvSpPr/>
          <p:nvPr/>
        </p:nvSpPr>
        <p:spPr>
          <a:xfrm rot="21530411">
            <a:off x="3179790" y="1693584"/>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232" name="椭圆 65"/>
          <p:cNvSpPr/>
          <p:nvPr/>
        </p:nvSpPr>
        <p:spPr>
          <a:xfrm rot="18704698">
            <a:off x="6568038" y="1482724"/>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33" name="椭圆 66"/>
          <p:cNvSpPr/>
          <p:nvPr/>
        </p:nvSpPr>
        <p:spPr>
          <a:xfrm rot="20177399" flipH="1">
            <a:off x="4381096" y="308977"/>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34" name="椭圆 67"/>
          <p:cNvSpPr/>
          <p:nvPr/>
        </p:nvSpPr>
        <p:spPr>
          <a:xfrm rot="18704698">
            <a:off x="3747173" y="631154"/>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35" name="椭圆 68"/>
          <p:cNvSpPr/>
          <p:nvPr/>
        </p:nvSpPr>
        <p:spPr>
          <a:xfrm rot="20177399" flipH="1">
            <a:off x="4504398" y="249347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36" name="椭圆 69"/>
          <p:cNvSpPr/>
          <p:nvPr/>
        </p:nvSpPr>
        <p:spPr>
          <a:xfrm rot="20177399" flipH="1">
            <a:off x="3950180" y="2044809"/>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37" name="椭圆 70"/>
          <p:cNvSpPr/>
          <p:nvPr/>
        </p:nvSpPr>
        <p:spPr>
          <a:xfrm rot="20177399" flipH="1">
            <a:off x="4768762" y="2608637"/>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38" name="椭圆 40"/>
          <p:cNvSpPr/>
          <p:nvPr/>
        </p:nvSpPr>
        <p:spPr>
          <a:xfrm>
            <a:off x="5735427" y="2958885"/>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39" name="椭圆 41"/>
          <p:cNvSpPr/>
          <p:nvPr/>
        </p:nvSpPr>
        <p:spPr>
          <a:xfrm>
            <a:off x="5539685" y="3170628"/>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40" name="椭圆 42"/>
          <p:cNvSpPr/>
          <p:nvPr/>
        </p:nvSpPr>
        <p:spPr>
          <a:xfrm>
            <a:off x="5855696" y="4118767"/>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41" name="椭圆 43"/>
          <p:cNvSpPr/>
          <p:nvPr/>
        </p:nvSpPr>
        <p:spPr>
          <a:xfrm>
            <a:off x="9327714" y="427242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42" name="椭圆 44"/>
          <p:cNvSpPr/>
          <p:nvPr/>
        </p:nvSpPr>
        <p:spPr>
          <a:xfrm>
            <a:off x="9654739" y="3638775"/>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43" name="椭圆 45"/>
          <p:cNvSpPr/>
          <p:nvPr/>
        </p:nvSpPr>
        <p:spPr>
          <a:xfrm>
            <a:off x="9131971" y="4484170"/>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44" name="椭圆 46"/>
          <p:cNvSpPr/>
          <p:nvPr/>
        </p:nvSpPr>
        <p:spPr>
          <a:xfrm rot="20246988" flipH="1">
            <a:off x="9859693" y="2987816"/>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245" name="椭圆 47"/>
          <p:cNvSpPr/>
          <p:nvPr/>
        </p:nvSpPr>
        <p:spPr>
          <a:xfrm rot="20246988" flipH="1">
            <a:off x="8025527" y="2828832"/>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246" name="椭圆 48"/>
          <p:cNvSpPr/>
          <p:nvPr/>
        </p:nvSpPr>
        <p:spPr>
          <a:xfrm rot="20246988" flipH="1">
            <a:off x="8702126" y="3159817"/>
            <a:ext cx="45721" cy="45721"/>
          </a:xfrm>
          <a:prstGeom prst="ellipse">
            <a:avLst/>
          </a:prstGeom>
          <a:solidFill>
            <a:srgbClr val="FFFFFF">
              <a:alpha val="50195"/>
            </a:srgbClr>
          </a:solidFill>
          <a:ln w="12700">
            <a:miter lim="400000"/>
          </a:ln>
          <a:effectLst>
            <a:outerShdw blurRad="63500" rotWithShape="0">
              <a:srgbClr val="000000">
                <a:alpha val="40000"/>
              </a:srgbClr>
            </a:outerShdw>
          </a:effectLst>
        </p:spPr>
        <p:txBody>
          <a:bodyPr lIns="45719" rIns="45719" anchor="ctr"/>
          <a:lstStyle/>
          <a:p>
            <a:pPr algn="ctr">
              <a:defRPr>
                <a:solidFill>
                  <a:srgbClr val="FFFFFF"/>
                </a:solidFill>
              </a:defRPr>
            </a:pPr>
            <a:endParaRPr/>
          </a:p>
        </p:txBody>
      </p:sp>
      <p:sp>
        <p:nvSpPr>
          <p:cNvPr id="247" name="椭圆 49"/>
          <p:cNvSpPr/>
          <p:nvPr/>
        </p:nvSpPr>
        <p:spPr>
          <a:xfrm rot="1472701" flipH="1">
            <a:off x="5515085" y="4329197"/>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48" name="椭圆 50"/>
          <p:cNvSpPr/>
          <p:nvPr/>
        </p:nvSpPr>
        <p:spPr>
          <a:xfrm>
            <a:off x="7045459" y="2375137"/>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49" name="椭圆 51"/>
          <p:cNvSpPr/>
          <p:nvPr/>
        </p:nvSpPr>
        <p:spPr>
          <a:xfrm rot="1472701" flipH="1">
            <a:off x="7755423" y="2415213"/>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50" name="椭圆 52"/>
          <p:cNvSpPr/>
          <p:nvPr/>
        </p:nvSpPr>
        <p:spPr>
          <a:xfrm>
            <a:off x="7810969" y="4424826"/>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51" name="椭圆 53"/>
          <p:cNvSpPr/>
          <p:nvPr/>
        </p:nvSpPr>
        <p:spPr>
          <a:xfrm>
            <a:off x="8137994" y="3791175"/>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52" name="椭圆 54"/>
          <p:cNvSpPr/>
          <p:nvPr/>
        </p:nvSpPr>
        <p:spPr>
          <a:xfrm>
            <a:off x="7615226" y="4636570"/>
            <a:ext cx="45721" cy="45721"/>
          </a:xfrm>
          <a:prstGeom prst="ellipse">
            <a:avLst/>
          </a:prstGeom>
          <a:solidFill>
            <a:srgbClr val="FFFFFF">
              <a:alpha val="50195"/>
            </a:srgbClr>
          </a:solidFill>
          <a:ln w="12700">
            <a:miter lim="400000"/>
          </a:ln>
        </p:spPr>
        <p:txBody>
          <a:bodyPr lIns="45719" rIns="45719" anchor="ctr"/>
          <a:lstStyle/>
          <a:p>
            <a:pPr algn="ctr">
              <a:defRPr>
                <a:solidFill>
                  <a:srgbClr val="FFFFFF"/>
                </a:solidFill>
              </a:defRPr>
            </a:pPr>
            <a:endParaRPr/>
          </a:p>
        </p:txBody>
      </p:sp>
      <p:sp>
        <p:nvSpPr>
          <p:cNvPr id="253" name="空心弧 11"/>
          <p:cNvSpPr/>
          <p:nvPr/>
        </p:nvSpPr>
        <p:spPr>
          <a:xfrm>
            <a:off x="6519596" y="1459128"/>
            <a:ext cx="2151377" cy="3279568"/>
          </a:xfrm>
          <a:custGeom>
            <a:avLst/>
            <a:gdLst/>
            <a:ahLst/>
            <a:cxnLst>
              <a:cxn ang="0">
                <a:pos x="wd2" y="hd2"/>
              </a:cxn>
              <a:cxn ang="5400000">
                <a:pos x="wd2" y="hd2"/>
              </a:cxn>
              <a:cxn ang="10800000">
                <a:pos x="wd2" y="hd2"/>
              </a:cxn>
              <a:cxn ang="16200000">
                <a:pos x="wd2" y="hd2"/>
              </a:cxn>
            </a:cxnLst>
            <a:rect l="0" t="0" r="r" b="b"/>
            <a:pathLst>
              <a:path w="20079" h="20941" extrusionOk="0">
                <a:moveTo>
                  <a:pt x="0" y="71"/>
                </a:moveTo>
                <a:lnTo>
                  <a:pt x="0" y="71"/>
                </a:lnTo>
                <a:cubicBezTo>
                  <a:pt x="9965" y="-659"/>
                  <a:pt x="18909" y="4276"/>
                  <a:pt x="19976" y="11094"/>
                </a:cubicBezTo>
                <a:cubicBezTo>
                  <a:pt x="20541" y="14704"/>
                  <a:pt x="18769" y="18302"/>
                  <a:pt x="15125" y="20941"/>
                </a:cubicBezTo>
                <a:lnTo>
                  <a:pt x="14857" y="20768"/>
                </a:lnTo>
                <a:lnTo>
                  <a:pt x="14857" y="20768"/>
                </a:lnTo>
                <a:cubicBezTo>
                  <a:pt x="21600" y="15885"/>
                  <a:pt x="21279" y="8186"/>
                  <a:pt x="14141" y="3573"/>
                </a:cubicBezTo>
                <a:cubicBezTo>
                  <a:pt x="10361" y="1131"/>
                  <a:pt x="5209" y="-57"/>
                  <a:pt x="39" y="321"/>
                </a:cubicBezTo>
                <a:close/>
              </a:path>
            </a:pathLst>
          </a:custGeom>
          <a:solidFill>
            <a:srgbClr val="00B0F0">
              <a:alpha val="69804"/>
            </a:srgbClr>
          </a:solidFill>
          <a:ln w="12700">
            <a:miter lim="400000"/>
          </a:ln>
        </p:spPr>
        <p:txBody>
          <a:bodyPr lIns="45719" rIns="45719" anchor="ctr"/>
          <a:lstStyle/>
          <a:p>
            <a:pPr algn="ctr"/>
            <a:endParaRPr/>
          </a:p>
        </p:txBody>
      </p:sp>
      <p:sp>
        <p:nvSpPr>
          <p:cNvPr id="254" name="椭圆 1"/>
          <p:cNvSpPr/>
          <p:nvPr/>
        </p:nvSpPr>
        <p:spPr>
          <a:xfrm>
            <a:off x="-4491181" y="-6495238"/>
            <a:ext cx="9003890" cy="9003890"/>
          </a:xfrm>
          <a:prstGeom prst="ellipse">
            <a:avLst/>
          </a:prstGeom>
          <a:ln w="6350">
            <a:solidFill>
              <a:srgbClr val="FFFFFF">
                <a:alpha val="50195"/>
              </a:srgbClr>
            </a:solidFill>
            <a:prstDash val="sysDash"/>
            <a:miter/>
          </a:ln>
        </p:spPr>
        <p:txBody>
          <a:bodyPr lIns="45719" rIns="45719" anchor="ctr"/>
          <a:lstStyle/>
          <a:p>
            <a:pPr algn="ctr">
              <a:defRPr>
                <a:solidFill>
                  <a:srgbClr val="FFFFFF"/>
                </a:solidFill>
              </a:defRPr>
            </a:pPr>
            <a:endParaRPr/>
          </a:p>
        </p:txBody>
      </p:sp>
      <p:sp>
        <p:nvSpPr>
          <p:cNvPr id="255" name="椭圆 3"/>
          <p:cNvSpPr/>
          <p:nvPr/>
        </p:nvSpPr>
        <p:spPr>
          <a:xfrm>
            <a:off x="-3829050" y="-5619751"/>
            <a:ext cx="9734550" cy="9734551"/>
          </a:xfrm>
          <a:prstGeom prst="ellipse">
            <a:avLst/>
          </a:prstGeom>
          <a:ln w="12700">
            <a:solidFill>
              <a:srgbClr val="FFFFFF">
                <a:alpha val="30196"/>
              </a:srgbClr>
            </a:solidFill>
            <a:miter/>
          </a:ln>
        </p:spPr>
        <p:txBody>
          <a:bodyPr lIns="45719" rIns="45719" anchor="ctr"/>
          <a:lstStyle/>
          <a:p>
            <a:pPr algn="ctr">
              <a:defRPr>
                <a:solidFill>
                  <a:srgbClr val="FFFFFF"/>
                </a:solidFill>
              </a:defRPr>
            </a:pPr>
            <a:endParaRPr/>
          </a:p>
        </p:txBody>
      </p:sp>
      <p:sp>
        <p:nvSpPr>
          <p:cNvPr id="256" name="椭圆 4"/>
          <p:cNvSpPr/>
          <p:nvPr/>
        </p:nvSpPr>
        <p:spPr>
          <a:xfrm>
            <a:off x="-3143250" y="-4991101"/>
            <a:ext cx="12020550" cy="12020551"/>
          </a:xfrm>
          <a:prstGeom prst="ellipse">
            <a:avLst/>
          </a:prstGeom>
          <a:ln w="12700">
            <a:solidFill>
              <a:srgbClr val="FFFFFF">
                <a:alpha val="10196"/>
              </a:srgbClr>
            </a:solidFill>
            <a:miter/>
          </a:ln>
        </p:spPr>
        <p:txBody>
          <a:bodyPr lIns="45719" rIns="45719" anchor="ctr"/>
          <a:lstStyle/>
          <a:p>
            <a:pPr algn="ctr">
              <a:defRPr>
                <a:solidFill>
                  <a:srgbClr val="FFFFFF"/>
                </a:solidFill>
              </a:defRPr>
            </a:pPr>
            <a:endParaRPr/>
          </a:p>
        </p:txBody>
      </p:sp>
      <p:sp>
        <p:nvSpPr>
          <p:cNvPr id="257" name="直接连接符 9"/>
          <p:cNvSpPr/>
          <p:nvPr/>
        </p:nvSpPr>
        <p:spPr>
          <a:xfrm flipH="1">
            <a:off x="3035299" y="444500"/>
            <a:ext cx="5562601" cy="5918201"/>
          </a:xfrm>
          <a:prstGeom prst="line">
            <a:avLst/>
          </a:prstGeom>
          <a:ln w="6350">
            <a:solidFill>
              <a:srgbClr val="FFFFFF"/>
            </a:solidFill>
            <a:miter/>
          </a:ln>
        </p:spPr>
        <p:txBody>
          <a:bodyPr lIns="45719" rIns="45719"/>
          <a:lstStyle/>
          <a:p>
            <a:endParaRPr/>
          </a:p>
        </p:txBody>
      </p:sp>
      <p:sp>
        <p:nvSpPr>
          <p:cNvPr id="258" name="空心弧 10"/>
          <p:cNvSpPr/>
          <p:nvPr/>
        </p:nvSpPr>
        <p:spPr>
          <a:xfrm>
            <a:off x="5086262" y="1512117"/>
            <a:ext cx="3907818" cy="4259790"/>
          </a:xfrm>
          <a:custGeom>
            <a:avLst/>
            <a:gdLst/>
            <a:ahLst/>
            <a:cxnLst>
              <a:cxn ang="0">
                <a:pos x="wd2" y="hd2"/>
              </a:cxn>
              <a:cxn ang="5400000">
                <a:pos x="wd2" y="hd2"/>
              </a:cxn>
              <a:cxn ang="10800000">
                <a:pos x="wd2" y="hd2"/>
              </a:cxn>
              <a:cxn ang="16200000">
                <a:pos x="wd2" y="hd2"/>
              </a:cxn>
            </a:cxnLst>
            <a:rect l="0" t="0" r="r" b="b"/>
            <a:pathLst>
              <a:path w="20012" h="20134" extrusionOk="0">
                <a:moveTo>
                  <a:pt x="15181" y="0"/>
                </a:moveTo>
                <a:lnTo>
                  <a:pt x="15181" y="0"/>
                </a:lnTo>
                <a:cubicBezTo>
                  <a:pt x="20530" y="3720"/>
                  <a:pt x="21600" y="10738"/>
                  <a:pt x="17570" y="15675"/>
                </a:cubicBezTo>
                <a:cubicBezTo>
                  <a:pt x="13540" y="20613"/>
                  <a:pt x="5936" y="21600"/>
                  <a:pt x="587" y="17880"/>
                </a:cubicBezTo>
                <a:cubicBezTo>
                  <a:pt x="386" y="17741"/>
                  <a:pt x="191" y="17596"/>
                  <a:pt x="0" y="17445"/>
                </a:cubicBezTo>
                <a:lnTo>
                  <a:pt x="273" y="17151"/>
                </a:lnTo>
                <a:lnTo>
                  <a:pt x="273" y="17151"/>
                </a:lnTo>
                <a:cubicBezTo>
                  <a:pt x="5186" y="21031"/>
                  <a:pt x="12577" y="20500"/>
                  <a:pt x="16780" y="15965"/>
                </a:cubicBezTo>
                <a:cubicBezTo>
                  <a:pt x="20983" y="11430"/>
                  <a:pt x="20408" y="4609"/>
                  <a:pt x="15495" y="729"/>
                </a:cubicBezTo>
                <a:cubicBezTo>
                  <a:pt x="15311" y="584"/>
                  <a:pt x="15122" y="444"/>
                  <a:pt x="14928" y="309"/>
                </a:cubicBezTo>
                <a:close/>
              </a:path>
            </a:pathLst>
          </a:custGeom>
          <a:ln w="12700">
            <a:solidFill>
              <a:schemeClr val="accent1">
                <a:lumOff val="20196"/>
              </a:schemeClr>
            </a:solidFill>
            <a:miter/>
          </a:ln>
        </p:spPr>
        <p:txBody>
          <a:bodyPr lIns="45719" rIns="45719" anchor="ctr"/>
          <a:lstStyle/>
          <a:p>
            <a:pPr algn="ctr"/>
            <a:endParaRPr/>
          </a:p>
        </p:txBody>
      </p:sp>
      <p:sp>
        <p:nvSpPr>
          <p:cNvPr id="259" name="文本框 6"/>
          <p:cNvSpPr txBox="1"/>
          <p:nvPr/>
        </p:nvSpPr>
        <p:spPr>
          <a:xfrm>
            <a:off x="3110148" y="4316840"/>
            <a:ext cx="4855596" cy="1018541"/>
          </a:xfrm>
          <a:prstGeom prst="rect">
            <a:avLst/>
          </a:prstGeom>
          <a:ln w="12700">
            <a:miter lim="400000"/>
          </a:ln>
        </p:spPr>
        <p:txBody>
          <a:bodyPr lIns="45719" rIns="45719">
            <a:spAutoFit/>
          </a:bodyPr>
          <a:lstStyle/>
          <a:p>
            <a:endParaRPr/>
          </a:p>
          <a:p>
            <a:pPr algn="ctr">
              <a:defRPr sz="1400">
                <a:solidFill>
                  <a:srgbClr val="FFFFFF"/>
                </a:solidFill>
                <a:latin typeface="Helvetica Light"/>
                <a:ea typeface="Helvetica Light"/>
                <a:cs typeface="Helvetica Light"/>
                <a:sym typeface="Helvetica Light"/>
              </a:defRPr>
            </a:pPr>
            <a:endParaRPr/>
          </a:p>
          <a:p>
            <a:pPr algn="ctr">
              <a:defRPr sz="1400">
                <a:solidFill>
                  <a:srgbClr val="FFFFFF"/>
                </a:solidFill>
                <a:latin typeface="Helvetica Light"/>
                <a:ea typeface="Helvetica Light"/>
                <a:cs typeface="Helvetica Light"/>
                <a:sym typeface="Helvetica Light"/>
              </a:defRPr>
            </a:pPr>
            <a:r>
              <a:t>T h a n k s   f o r   w a t c h i n g</a:t>
            </a:r>
          </a:p>
        </p:txBody>
      </p:sp>
      <p:sp>
        <p:nvSpPr>
          <p:cNvPr id="260" name="文本框 7"/>
          <p:cNvSpPr txBox="1"/>
          <p:nvPr/>
        </p:nvSpPr>
        <p:spPr>
          <a:xfrm>
            <a:off x="2966313" y="2962483"/>
            <a:ext cx="5604364" cy="1308101"/>
          </a:xfrm>
          <a:prstGeom prst="rect">
            <a:avLst/>
          </a:prstGeom>
          <a:ln w="12700">
            <a:miter lim="400000"/>
          </a:ln>
        </p:spPr>
        <p:txBody>
          <a:bodyPr lIns="45719" rIns="45719">
            <a:spAutoFit/>
          </a:bodyPr>
          <a:lstStyle>
            <a:lvl1pPr>
              <a:defRPr sz="9600" b="1">
                <a:ln w="3186">
                  <a:solidFill>
                    <a:srgbClr val="FFFFFF"/>
                  </a:solidFill>
                </a:ln>
                <a:noFill/>
                <a:latin typeface="Adobe Caslon Pro"/>
                <a:ea typeface="Adobe Caslon Pro"/>
                <a:cs typeface="Adobe Caslon Pro"/>
                <a:sym typeface="Adobe Caslon Pro"/>
              </a:defRPr>
            </a:lvl1pPr>
          </a:lstStyle>
          <a:p>
            <a:r>
              <a:t>THANKS</a:t>
            </a:r>
          </a:p>
        </p:txBody>
      </p:sp>
      <p:sp>
        <p:nvSpPr>
          <p:cNvPr id="261" name="直接连接符 13"/>
          <p:cNvSpPr/>
          <p:nvPr/>
        </p:nvSpPr>
        <p:spPr>
          <a:xfrm>
            <a:off x="8327042" y="3192233"/>
            <a:ext cx="2660802" cy="2056646"/>
          </a:xfrm>
          <a:prstGeom prst="line">
            <a:avLst/>
          </a:prstGeom>
          <a:ln w="19050">
            <a:solidFill>
              <a:srgbClr val="FBFDFE">
                <a:alpha val="20000"/>
              </a:srgbClr>
            </a:solidFill>
            <a:miter/>
          </a:ln>
        </p:spPr>
        <p:txBody>
          <a:bodyPr lIns="45719" rIns="45719"/>
          <a:lstStyle/>
          <a:p>
            <a:endParaRPr/>
          </a:p>
        </p:txBody>
      </p:sp>
      <p:sp>
        <p:nvSpPr>
          <p:cNvPr id="262" name="直接连接符 15"/>
          <p:cNvSpPr/>
          <p:nvPr/>
        </p:nvSpPr>
        <p:spPr>
          <a:xfrm>
            <a:off x="9094672" y="4956174"/>
            <a:ext cx="1819704" cy="1406527"/>
          </a:xfrm>
          <a:prstGeom prst="line">
            <a:avLst/>
          </a:prstGeom>
          <a:ln w="19050">
            <a:solidFill>
              <a:srgbClr val="FBFDFE">
                <a:alpha val="20000"/>
              </a:srgbClr>
            </a:solidFill>
            <a:miter/>
          </a:ln>
        </p:spPr>
        <p:txBody>
          <a:bodyPr lIns="45719" rIns="45719"/>
          <a:lstStyle/>
          <a:p>
            <a:endParaRPr/>
          </a:p>
        </p:txBody>
      </p:sp>
      <p:sp>
        <p:nvSpPr>
          <p:cNvPr id="263" name="直接连接符 16"/>
          <p:cNvSpPr/>
          <p:nvPr/>
        </p:nvSpPr>
        <p:spPr>
          <a:xfrm>
            <a:off x="9319190" y="1058101"/>
            <a:ext cx="1898440" cy="1467386"/>
          </a:xfrm>
          <a:prstGeom prst="line">
            <a:avLst/>
          </a:prstGeom>
          <a:ln w="19050">
            <a:solidFill>
              <a:srgbClr val="FBFDFE">
                <a:alpha val="20000"/>
              </a:srgbClr>
            </a:solidFill>
            <a:miter/>
          </a:ln>
        </p:spPr>
        <p:txBody>
          <a:bodyPr lIns="45719" rIns="45719"/>
          <a:lstStyle/>
          <a:p>
            <a:endParaRPr/>
          </a:p>
        </p:txBody>
      </p:sp>
      <p:sp>
        <p:nvSpPr>
          <p:cNvPr id="264" name="直接连接符 17"/>
          <p:cNvSpPr/>
          <p:nvPr/>
        </p:nvSpPr>
        <p:spPr>
          <a:xfrm>
            <a:off x="305743" y="3099585"/>
            <a:ext cx="1754725" cy="1356302"/>
          </a:xfrm>
          <a:prstGeom prst="line">
            <a:avLst/>
          </a:prstGeom>
          <a:ln w="19050">
            <a:solidFill>
              <a:srgbClr val="FBFDFE">
                <a:alpha val="20000"/>
              </a:srgbClr>
            </a:solidFill>
            <a:miter/>
          </a:ln>
        </p:spPr>
        <p:txBody>
          <a:bodyPr lIns="45719" rIns="45719"/>
          <a:lstStyle/>
          <a:p>
            <a:endParaRPr/>
          </a:p>
        </p:txBody>
      </p:sp>
      <p:sp>
        <p:nvSpPr>
          <p:cNvPr id="265" name="直接连接符 18"/>
          <p:cNvSpPr/>
          <p:nvPr/>
        </p:nvSpPr>
        <p:spPr>
          <a:xfrm>
            <a:off x="756766" y="889208"/>
            <a:ext cx="1330401" cy="1028324"/>
          </a:xfrm>
          <a:prstGeom prst="line">
            <a:avLst/>
          </a:prstGeom>
          <a:ln w="19050">
            <a:solidFill>
              <a:srgbClr val="FBFDFE">
                <a:alpha val="20000"/>
              </a:srgbClr>
            </a:solidFill>
            <a:miter/>
          </a:ln>
        </p:spPr>
        <p:txBody>
          <a:bodyPr lIns="45719" rIns="45719"/>
          <a:lstStyle/>
          <a:p>
            <a:endParaRPr/>
          </a:p>
        </p:txBody>
      </p:sp>
      <p:grpSp>
        <p:nvGrpSpPr>
          <p:cNvPr id="270" name="组合 105"/>
          <p:cNvGrpSpPr/>
          <p:nvPr/>
        </p:nvGrpSpPr>
        <p:grpSpPr>
          <a:xfrm>
            <a:off x="10970950" y="2009206"/>
            <a:ext cx="1032486" cy="1021005"/>
            <a:chOff x="0" y="0"/>
            <a:chExt cx="1032485" cy="1021003"/>
          </a:xfrm>
        </p:grpSpPr>
        <p:sp>
          <p:nvSpPr>
            <p:cNvPr id="266" name="椭圆 94"/>
            <p:cNvSpPr/>
            <p:nvPr/>
          </p:nvSpPr>
          <p:spPr>
            <a:xfrm rot="793948">
              <a:off x="15763" y="398445"/>
              <a:ext cx="1000959" cy="253837"/>
            </a:xfrm>
            <a:prstGeom prst="ellipse">
              <a:avLst/>
            </a:prstGeom>
            <a:noFill/>
            <a:ln w="12700" cap="flat">
              <a:solidFill>
                <a:srgbClr val="BFBFBF">
                  <a:alpha val="50195"/>
                </a:srgbClr>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267" name="椭圆 95"/>
            <p:cNvSpPr/>
            <p:nvPr/>
          </p:nvSpPr>
          <p:spPr>
            <a:xfrm rot="4029595">
              <a:off x="15534" y="383583"/>
              <a:ext cx="1000959" cy="253837"/>
            </a:xfrm>
            <a:prstGeom prst="ellipse">
              <a:avLst/>
            </a:prstGeom>
            <a:noFill/>
            <a:ln w="12700" cap="flat">
              <a:solidFill>
                <a:srgbClr val="BFBFBF">
                  <a:alpha val="50195"/>
                </a:srgbClr>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268" name="椭圆 103"/>
            <p:cNvSpPr/>
            <p:nvPr/>
          </p:nvSpPr>
          <p:spPr>
            <a:xfrm rot="7878888">
              <a:off x="11191" y="402045"/>
              <a:ext cx="1000959" cy="253837"/>
            </a:xfrm>
            <a:prstGeom prst="ellipse">
              <a:avLst/>
            </a:prstGeom>
            <a:noFill/>
            <a:ln w="12700" cap="flat">
              <a:solidFill>
                <a:srgbClr val="BFBFBF">
                  <a:alpha val="50195"/>
                </a:srgbClr>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269" name="椭圆 104"/>
            <p:cNvSpPr/>
            <p:nvPr/>
          </p:nvSpPr>
          <p:spPr>
            <a:xfrm rot="20334816">
              <a:off x="504411" y="518672"/>
              <a:ext cx="45721" cy="45721"/>
            </a:xfrm>
            <a:prstGeom prst="ellipse">
              <a:avLst/>
            </a:prstGeom>
            <a:solidFill>
              <a:srgbClr val="FFFFFF">
                <a:alpha val="50195"/>
              </a:srgb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timing>
    <p:tnLst>
      <p:par>
        <p:cTn id="1" dur="indefinite" restart="never" fill="hold"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569440" y="2231791"/>
            <a:ext cx="7019870" cy="1938992"/>
          </a:xfrm>
          <a:prstGeom prst="rect">
            <a:avLst/>
          </a:prstGeom>
        </p:spPr>
        <p:txBody>
          <a:bodyPr wrap="none">
            <a:spAutoFit/>
          </a:bodyPr>
          <a:lstStyle/>
          <a:p>
            <a:pPr>
              <a:lnSpc>
                <a:spcPts val="4800"/>
              </a:lnSpc>
            </a:pPr>
            <a:r>
              <a:rPr lang="zh-CN" altLang="en-US" sz="2800" b="1" spc="-150" dirty="0">
                <a:solidFill>
                  <a:srgbClr val="FFFFFF"/>
                </a:solidFill>
                <a:latin typeface="微软雅黑" panose="020B0503020204020204" pitchFamily="34" charset="-122"/>
                <a:ea typeface="微软雅黑" panose="020B0503020204020204" pitchFamily="34" charset="-122"/>
              </a:rPr>
              <a:t>犯罪 </a:t>
            </a:r>
            <a:r>
              <a:rPr lang="en-US" altLang="zh-CN" sz="2800" b="1" spc="-150" dirty="0">
                <a:solidFill>
                  <a:srgbClr val="FFFFFF"/>
                </a:solidFill>
                <a:latin typeface="微软雅黑" panose="020B0503020204020204" pitchFamily="34" charset="-122"/>
                <a:ea typeface="微软雅黑" panose="020B0503020204020204" pitchFamily="34" charset="-122"/>
              </a:rPr>
              <a:t>- </a:t>
            </a:r>
            <a:r>
              <a:rPr lang="zh-CN" altLang="en-US" sz="2800" b="1" spc="-150" dirty="0">
                <a:solidFill>
                  <a:srgbClr val="FFFFFF"/>
                </a:solidFill>
                <a:latin typeface="微软雅黑" panose="020B0503020204020204" pitchFamily="34" charset="-122"/>
                <a:ea typeface="微软雅黑" panose="020B0503020204020204" pitchFamily="34" charset="-122"/>
              </a:rPr>
              <a:t>刑事处罚：</a:t>
            </a:r>
            <a:r>
              <a:rPr lang="en-US" altLang="zh-CN" sz="2800" b="1" spc="-150" dirty="0">
                <a:solidFill>
                  <a:srgbClr val="FFFFFF"/>
                </a:solidFill>
                <a:latin typeface="微软雅黑" panose="020B0503020204020204" pitchFamily="34" charset="-122"/>
                <a:ea typeface="微软雅黑" panose="020B0503020204020204" pitchFamily="34" charset="-122"/>
              </a:rPr>
              <a:t>《</a:t>
            </a:r>
            <a:r>
              <a:rPr lang="zh-CN" altLang="en-US" sz="2800" b="1" spc="-150" dirty="0">
                <a:solidFill>
                  <a:srgbClr val="FFFFFF"/>
                </a:solidFill>
                <a:latin typeface="微软雅黑" panose="020B0503020204020204" pitchFamily="34" charset="-122"/>
                <a:ea typeface="微软雅黑" panose="020B0503020204020204" pitchFamily="34" charset="-122"/>
              </a:rPr>
              <a:t>刑  法</a:t>
            </a:r>
            <a:r>
              <a:rPr lang="en-US" altLang="zh-CN" sz="2800" b="1" spc="-150" dirty="0" smtClean="0">
                <a:solidFill>
                  <a:srgbClr val="FFFFFF"/>
                </a:solidFill>
                <a:latin typeface="微软雅黑" panose="020B0503020204020204" pitchFamily="34" charset="-122"/>
                <a:ea typeface="微软雅黑" panose="020B0503020204020204" pitchFamily="34" charset="-122"/>
              </a:rPr>
              <a:t>》</a:t>
            </a:r>
            <a:r>
              <a:rPr lang="zh-CN" altLang="en-US" sz="2800" b="1" spc="-150" dirty="0" smtClean="0">
                <a:solidFill>
                  <a:srgbClr val="FFFFFF"/>
                </a:solidFill>
                <a:latin typeface="微软雅黑" panose="020B0503020204020204" pitchFamily="34" charset="-122"/>
                <a:ea typeface="微软雅黑" panose="020B0503020204020204" pitchFamily="34" charset="-122"/>
              </a:rPr>
              <a:t>第</a:t>
            </a:r>
            <a:r>
              <a:rPr lang="en-US" altLang="zh-CN" sz="2800" b="1" spc="-150" dirty="0" smtClean="0">
                <a:solidFill>
                  <a:srgbClr val="FFFFFF"/>
                </a:solidFill>
                <a:latin typeface="微软雅黑" panose="020B0503020204020204" pitchFamily="34" charset="-122"/>
                <a:ea typeface="微软雅黑" panose="020B0503020204020204" pitchFamily="34" charset="-122"/>
              </a:rPr>
              <a:t>285</a:t>
            </a:r>
            <a:r>
              <a:rPr lang="zh-CN" altLang="en-US" sz="2800" b="1" spc="-150" dirty="0" smtClean="0">
                <a:solidFill>
                  <a:srgbClr val="FFFFFF"/>
                </a:solidFill>
                <a:latin typeface="微软雅黑" panose="020B0503020204020204" pitchFamily="34" charset="-122"/>
                <a:ea typeface="微软雅黑" panose="020B0503020204020204" pitchFamily="34" charset="-122"/>
              </a:rPr>
              <a:t>、</a:t>
            </a:r>
            <a:r>
              <a:rPr lang="en-US" altLang="zh-CN" sz="2800" b="1" spc="-150" dirty="0" smtClean="0">
                <a:solidFill>
                  <a:srgbClr val="FFFFFF"/>
                </a:solidFill>
                <a:latin typeface="微软雅黑" panose="020B0503020204020204" pitchFamily="34" charset="-122"/>
                <a:ea typeface="微软雅黑" panose="020B0503020204020204" pitchFamily="34" charset="-122"/>
              </a:rPr>
              <a:t>286</a:t>
            </a:r>
            <a:r>
              <a:rPr lang="zh-CN" altLang="en-US" sz="2800" b="1" spc="-150" dirty="0" smtClean="0">
                <a:solidFill>
                  <a:srgbClr val="FFFFFF"/>
                </a:solidFill>
                <a:latin typeface="微软雅黑" panose="020B0503020204020204" pitchFamily="34" charset="-122"/>
                <a:ea typeface="微软雅黑" panose="020B0503020204020204" pitchFamily="34" charset="-122"/>
              </a:rPr>
              <a:t>条</a:t>
            </a:r>
            <a:endParaRPr lang="en-US" altLang="zh-CN" sz="2800" b="1" spc="-150" dirty="0">
              <a:solidFill>
                <a:srgbClr val="FFFFFF"/>
              </a:solidFill>
              <a:latin typeface="微软雅黑" panose="020B0503020204020204" pitchFamily="34" charset="-122"/>
              <a:ea typeface="微软雅黑" panose="020B0503020204020204" pitchFamily="34" charset="-122"/>
            </a:endParaRPr>
          </a:p>
          <a:p>
            <a:pPr>
              <a:lnSpc>
                <a:spcPts val="4800"/>
              </a:lnSpc>
            </a:pPr>
            <a:r>
              <a:rPr lang="zh-CN" altLang="en-US" sz="2800" b="1" spc="-150" dirty="0">
                <a:solidFill>
                  <a:srgbClr val="FFFFFF"/>
                </a:solidFill>
                <a:latin typeface="微软雅黑" panose="020B0503020204020204" pitchFamily="34" charset="-122"/>
                <a:ea typeface="微软雅黑" panose="020B0503020204020204" pitchFamily="34" charset="-122"/>
              </a:rPr>
              <a:t>违法 </a:t>
            </a:r>
            <a:r>
              <a:rPr lang="en-US" altLang="zh-CN" sz="2800" b="1" spc="-150" dirty="0">
                <a:solidFill>
                  <a:srgbClr val="FFFFFF"/>
                </a:solidFill>
                <a:latin typeface="微软雅黑" panose="020B0503020204020204" pitchFamily="34" charset="-122"/>
                <a:ea typeface="微软雅黑" panose="020B0503020204020204" pitchFamily="34" charset="-122"/>
              </a:rPr>
              <a:t>- </a:t>
            </a:r>
            <a:r>
              <a:rPr lang="zh-CN" altLang="en-US" sz="2800" b="1" spc="-150" dirty="0">
                <a:solidFill>
                  <a:srgbClr val="FFFFFF"/>
                </a:solidFill>
                <a:latin typeface="微软雅黑" panose="020B0503020204020204" pitchFamily="34" charset="-122"/>
                <a:ea typeface="微软雅黑" panose="020B0503020204020204" pitchFamily="34" charset="-122"/>
              </a:rPr>
              <a:t>治安处罚：</a:t>
            </a:r>
            <a:r>
              <a:rPr lang="en-US" altLang="zh-CN" sz="2800" b="1" spc="-150" dirty="0">
                <a:solidFill>
                  <a:srgbClr val="FFFFFF"/>
                </a:solidFill>
                <a:latin typeface="微软雅黑" panose="020B0503020204020204" pitchFamily="34" charset="-122"/>
                <a:ea typeface="微软雅黑" panose="020B0503020204020204" pitchFamily="34" charset="-122"/>
              </a:rPr>
              <a:t>《</a:t>
            </a:r>
            <a:r>
              <a:rPr lang="zh-CN" altLang="en-US" sz="2800" b="1" spc="-150" dirty="0">
                <a:solidFill>
                  <a:srgbClr val="FFFFFF"/>
                </a:solidFill>
                <a:latin typeface="微软雅黑" panose="020B0503020204020204" pitchFamily="34" charset="-122"/>
                <a:ea typeface="微软雅黑" panose="020B0503020204020204" pitchFamily="34" charset="-122"/>
              </a:rPr>
              <a:t>治安管理处罚法</a:t>
            </a:r>
            <a:r>
              <a:rPr lang="en-US" altLang="zh-CN" sz="2800" b="1" spc="-150" dirty="0" smtClean="0">
                <a:solidFill>
                  <a:srgbClr val="FFFFFF"/>
                </a:solidFill>
                <a:latin typeface="微软雅黑" panose="020B0503020204020204" pitchFamily="34" charset="-122"/>
                <a:ea typeface="微软雅黑" panose="020B0503020204020204" pitchFamily="34" charset="-122"/>
              </a:rPr>
              <a:t>》</a:t>
            </a:r>
            <a:r>
              <a:rPr lang="zh-CN" altLang="en-US" sz="2800" b="1" spc="-150" dirty="0" smtClean="0">
                <a:solidFill>
                  <a:srgbClr val="FFFFFF"/>
                </a:solidFill>
                <a:latin typeface="微软雅黑" panose="020B0503020204020204" pitchFamily="34" charset="-122"/>
                <a:ea typeface="微软雅黑" panose="020B0503020204020204" pitchFamily="34" charset="-122"/>
              </a:rPr>
              <a:t>第</a:t>
            </a:r>
            <a:r>
              <a:rPr lang="en-US" altLang="zh-CN" sz="2800" b="1" spc="-150" dirty="0" smtClean="0">
                <a:solidFill>
                  <a:srgbClr val="FFFFFF"/>
                </a:solidFill>
                <a:latin typeface="微软雅黑" panose="020B0503020204020204" pitchFamily="34" charset="-122"/>
                <a:ea typeface="微软雅黑" panose="020B0503020204020204" pitchFamily="34" charset="-122"/>
              </a:rPr>
              <a:t>29</a:t>
            </a:r>
            <a:r>
              <a:rPr lang="zh-CN" altLang="en-US" sz="2800" b="1" spc="-150" dirty="0" smtClean="0">
                <a:solidFill>
                  <a:srgbClr val="FFFFFF"/>
                </a:solidFill>
                <a:latin typeface="微软雅黑" panose="020B0503020204020204" pitchFamily="34" charset="-122"/>
                <a:ea typeface="微软雅黑" panose="020B0503020204020204" pitchFamily="34" charset="-122"/>
              </a:rPr>
              <a:t>条</a:t>
            </a:r>
            <a:endParaRPr lang="en-US" altLang="zh-CN" sz="2800" b="1" spc="-150" dirty="0">
              <a:solidFill>
                <a:srgbClr val="FFFFFF"/>
              </a:solidFill>
              <a:latin typeface="微软雅黑" panose="020B0503020204020204" pitchFamily="34" charset="-122"/>
              <a:ea typeface="微软雅黑" panose="020B0503020204020204" pitchFamily="34" charset="-122"/>
            </a:endParaRPr>
          </a:p>
          <a:p>
            <a:pPr>
              <a:lnSpc>
                <a:spcPts val="4800"/>
              </a:lnSpc>
            </a:pPr>
            <a:r>
              <a:rPr lang="zh-CN" altLang="en-US" sz="2800" b="1" spc="-150" dirty="0">
                <a:solidFill>
                  <a:srgbClr val="FFFFFF"/>
                </a:solidFill>
                <a:latin typeface="微软雅黑" panose="020B0503020204020204" pitchFamily="34" charset="-122"/>
                <a:ea typeface="微软雅黑" panose="020B0503020204020204" pitchFamily="34" charset="-122"/>
              </a:rPr>
              <a:t>处分 </a:t>
            </a:r>
            <a:r>
              <a:rPr lang="en-US" altLang="zh-CN" sz="2800" b="1" spc="-150" dirty="0">
                <a:solidFill>
                  <a:srgbClr val="FFFFFF"/>
                </a:solidFill>
                <a:latin typeface="微软雅黑" panose="020B0503020204020204" pitchFamily="34" charset="-122"/>
                <a:ea typeface="微软雅黑" panose="020B0503020204020204" pitchFamily="34" charset="-122"/>
              </a:rPr>
              <a:t>- </a:t>
            </a:r>
            <a:r>
              <a:rPr lang="zh-CN" altLang="en-US" sz="2800" b="1" spc="-150" dirty="0">
                <a:solidFill>
                  <a:srgbClr val="FFFFFF"/>
                </a:solidFill>
                <a:latin typeface="微软雅黑" panose="020B0503020204020204" pitchFamily="34" charset="-122"/>
                <a:ea typeface="微软雅黑" panose="020B0503020204020204" pitchFamily="34" charset="-122"/>
              </a:rPr>
              <a:t>从业禁止：</a:t>
            </a:r>
            <a:r>
              <a:rPr lang="en-US" altLang="zh-CN" sz="2800" b="1" spc="-150" dirty="0">
                <a:solidFill>
                  <a:srgbClr val="FFFFFF"/>
                </a:solidFill>
                <a:latin typeface="微软雅黑" panose="020B0503020204020204" pitchFamily="34" charset="-122"/>
                <a:ea typeface="微软雅黑" panose="020B0503020204020204" pitchFamily="34" charset="-122"/>
              </a:rPr>
              <a:t>《</a:t>
            </a:r>
            <a:r>
              <a:rPr lang="zh-CN" altLang="en-US" sz="2800" b="1" spc="-150" dirty="0">
                <a:solidFill>
                  <a:srgbClr val="FFFFFF"/>
                </a:solidFill>
                <a:latin typeface="微软雅黑" panose="020B0503020204020204" pitchFamily="34" charset="-122"/>
                <a:ea typeface="微软雅黑" panose="020B0503020204020204" pitchFamily="34" charset="-122"/>
              </a:rPr>
              <a:t>网 络 安 全 法</a:t>
            </a:r>
            <a:r>
              <a:rPr lang="en-US" altLang="zh-CN" sz="2800" b="1" spc="-150" dirty="0" smtClean="0">
                <a:solidFill>
                  <a:srgbClr val="FFFFFF"/>
                </a:solidFill>
                <a:latin typeface="微软雅黑" panose="020B0503020204020204" pitchFamily="34" charset="-122"/>
                <a:ea typeface="微软雅黑" panose="020B0503020204020204" pitchFamily="34" charset="-122"/>
              </a:rPr>
              <a:t>》</a:t>
            </a:r>
            <a:r>
              <a:rPr lang="zh-CN" altLang="en-US" sz="2800" b="1" spc="-150" dirty="0" smtClean="0">
                <a:solidFill>
                  <a:srgbClr val="FFFFFF"/>
                </a:solidFill>
                <a:latin typeface="微软雅黑" panose="020B0503020204020204" pitchFamily="34" charset="-122"/>
                <a:ea typeface="微软雅黑" panose="020B0503020204020204" pitchFamily="34" charset="-122"/>
              </a:rPr>
              <a:t>第</a:t>
            </a:r>
            <a:r>
              <a:rPr lang="en-US" altLang="zh-CN" sz="2800" b="1" spc="-150" dirty="0" smtClean="0">
                <a:solidFill>
                  <a:srgbClr val="FFFFFF"/>
                </a:solidFill>
                <a:latin typeface="微软雅黑" panose="020B0503020204020204" pitchFamily="34" charset="-122"/>
                <a:ea typeface="微软雅黑" panose="020B0503020204020204" pitchFamily="34" charset="-122"/>
              </a:rPr>
              <a:t>27</a:t>
            </a:r>
            <a:r>
              <a:rPr lang="zh-CN" altLang="en-US" sz="2800" b="1" spc="-150" dirty="0" smtClean="0">
                <a:solidFill>
                  <a:srgbClr val="FFFFFF"/>
                </a:solidFill>
                <a:latin typeface="微软雅黑" panose="020B0503020204020204" pitchFamily="34" charset="-122"/>
                <a:ea typeface="微软雅黑" panose="020B0503020204020204" pitchFamily="34" charset="-122"/>
              </a:rPr>
              <a:t>条</a:t>
            </a:r>
            <a:endParaRPr lang="en-US" altLang="zh-CN" sz="2800" b="1" spc="-150" dirty="0">
              <a:solidFill>
                <a:srgbClr val="FFFFFF"/>
              </a:solidFill>
              <a:latin typeface="微软雅黑" panose="020B0503020204020204" pitchFamily="34" charset="-122"/>
              <a:ea typeface="微软雅黑" panose="020B0503020204020204" pitchFamily="34" charset="-122"/>
            </a:endParaRPr>
          </a:p>
        </p:txBody>
      </p:sp>
      <p:sp>
        <p:nvSpPr>
          <p:cNvPr id="3" name="线形标注 3(带边框和强调线) 2"/>
          <p:cNvSpPr/>
          <p:nvPr/>
        </p:nvSpPr>
        <p:spPr>
          <a:xfrm>
            <a:off x="315079" y="550012"/>
            <a:ext cx="3233340" cy="610047"/>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4800"/>
              </a:lnSpc>
            </a:pPr>
            <a:r>
              <a:rPr lang="zh-CN" altLang="en-US" sz="3600" b="1" spc="-150" dirty="0" smtClean="0">
                <a:solidFill>
                  <a:srgbClr val="FFFFFF"/>
                </a:solidFill>
                <a:latin typeface="微软雅黑" panose="020B0503020204020204" pitchFamily="34" charset="-122"/>
                <a:ea typeface="微软雅黑" panose="020B0503020204020204" pitchFamily="34" charset="-122"/>
              </a:rPr>
              <a:t>法律很明确</a:t>
            </a:r>
            <a:endParaRPr lang="zh-CN" altLang="en-US" sz="3600" b="1" spc="-15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97470825"/>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50639" y="2613503"/>
            <a:ext cx="8603638" cy="1323439"/>
          </a:xfrm>
          <a:prstGeom prst="rect">
            <a:avLst/>
          </a:prstGeom>
        </p:spPr>
        <p:txBody>
          <a:bodyPr wrap="none">
            <a:spAutoFit/>
          </a:bodyPr>
          <a:lstStyle/>
          <a:p>
            <a:pPr algn="ctr">
              <a:lnSpc>
                <a:spcPts val="4800"/>
              </a:lnSpc>
            </a:pPr>
            <a:r>
              <a:rPr lang="zh-CN" altLang="en-US" sz="2800" b="1" spc="-150" dirty="0">
                <a:solidFill>
                  <a:srgbClr val="FFFFFF"/>
                </a:solidFill>
                <a:latin typeface="微软雅黑" panose="020B0503020204020204" pitchFamily="34" charset="-122"/>
                <a:ea typeface="微软雅黑" panose="020B0503020204020204" pitchFamily="34" charset="-122"/>
              </a:rPr>
              <a:t>对于</a:t>
            </a:r>
            <a:r>
              <a:rPr lang="zh-CN" altLang="en-US" sz="2800" b="1" spc="-150" dirty="0" smtClean="0">
                <a:solidFill>
                  <a:srgbClr val="FFFFFF"/>
                </a:solidFill>
                <a:latin typeface="微软雅黑" panose="020B0503020204020204" pitchFamily="34" charset="-122"/>
                <a:ea typeface="微软雅黑" panose="020B0503020204020204" pitchFamily="34" charset="-122"/>
              </a:rPr>
              <a:t>国内</a:t>
            </a:r>
            <a:r>
              <a:rPr lang="zh-CN" altLang="en-US" sz="2800" b="1" spc="-150" dirty="0">
                <a:solidFill>
                  <a:srgbClr val="FFFFFF"/>
                </a:solidFill>
                <a:latin typeface="微软雅黑" panose="020B0503020204020204" pitchFamily="34" charset="-122"/>
                <a:ea typeface="微软雅黑" panose="020B0503020204020204" pitchFamily="34" charset="-122"/>
              </a:rPr>
              <a:t>：刑事处罚</a:t>
            </a:r>
            <a:r>
              <a:rPr lang="en-US" altLang="zh-CN" sz="2800" b="1" spc="-150" dirty="0">
                <a:solidFill>
                  <a:srgbClr val="FFFFFF"/>
                </a:solidFill>
                <a:latin typeface="微软雅黑" panose="020B0503020204020204" pitchFamily="34" charset="-122"/>
                <a:ea typeface="微软雅黑" panose="020B0503020204020204" pitchFamily="34" charset="-122"/>
              </a:rPr>
              <a:t>//</a:t>
            </a:r>
            <a:r>
              <a:rPr lang="zh-CN" altLang="en-US" sz="2800" b="1" spc="-150" dirty="0">
                <a:solidFill>
                  <a:srgbClr val="FFFFFF"/>
                </a:solidFill>
                <a:latin typeface="微软雅黑" panose="020B0503020204020204" pitchFamily="34" charset="-122"/>
                <a:ea typeface="微软雅黑" panose="020B0503020204020204" pitchFamily="34" charset="-122"/>
              </a:rPr>
              <a:t>治安处罚</a:t>
            </a:r>
            <a:r>
              <a:rPr lang="en-US" altLang="zh-CN" sz="2800" b="1" spc="-150" dirty="0">
                <a:solidFill>
                  <a:srgbClr val="FFFFFF"/>
                </a:solidFill>
                <a:latin typeface="微软雅黑" panose="020B0503020204020204" pitchFamily="34" charset="-122"/>
                <a:ea typeface="微软雅黑" panose="020B0503020204020204" pitchFamily="34" charset="-122"/>
              </a:rPr>
              <a:t>//</a:t>
            </a:r>
            <a:r>
              <a:rPr lang="zh-CN" altLang="en-US" sz="2800" b="1" spc="-150" dirty="0">
                <a:solidFill>
                  <a:srgbClr val="FFFFFF"/>
                </a:solidFill>
                <a:latin typeface="微软雅黑" panose="020B0503020204020204" pitchFamily="34" charset="-122"/>
                <a:ea typeface="微软雅黑" panose="020B0503020204020204" pitchFamily="34" charset="-122"/>
              </a:rPr>
              <a:t>从业</a:t>
            </a:r>
            <a:r>
              <a:rPr lang="zh-CN" altLang="en-US" sz="2800" b="1" spc="-150" dirty="0" smtClean="0">
                <a:solidFill>
                  <a:srgbClr val="FFFFFF"/>
                </a:solidFill>
                <a:latin typeface="微软雅黑" panose="020B0503020204020204" pitchFamily="34" charset="-122"/>
                <a:ea typeface="微软雅黑" panose="020B0503020204020204" pitchFamily="34" charset="-122"/>
              </a:rPr>
              <a:t>禁止，后果很严重</a:t>
            </a:r>
            <a:endParaRPr lang="en-US" altLang="zh-CN" sz="2800" b="1" spc="-150" dirty="0">
              <a:solidFill>
                <a:srgbClr val="FFFFFF"/>
              </a:solidFill>
              <a:latin typeface="微软雅黑" panose="020B0503020204020204" pitchFamily="34" charset="-122"/>
              <a:ea typeface="微软雅黑" panose="020B0503020204020204" pitchFamily="34" charset="-122"/>
            </a:endParaRPr>
          </a:p>
          <a:p>
            <a:pPr algn="ctr">
              <a:lnSpc>
                <a:spcPts val="4800"/>
              </a:lnSpc>
            </a:pPr>
            <a:r>
              <a:rPr lang="zh-CN" altLang="en-US" sz="2800" b="1" spc="-150" dirty="0" smtClean="0">
                <a:solidFill>
                  <a:srgbClr val="FFFFFF"/>
                </a:solidFill>
                <a:latin typeface="微软雅黑" panose="020B0503020204020204" pitchFamily="34" charset="-122"/>
                <a:ea typeface="微软雅黑" panose="020B0503020204020204" pitchFamily="34" charset="-122"/>
              </a:rPr>
              <a:t>对于国外</a:t>
            </a:r>
            <a:r>
              <a:rPr lang="zh-CN" altLang="en-US" sz="2800" b="1" spc="-150" dirty="0">
                <a:solidFill>
                  <a:srgbClr val="FFFFFF"/>
                </a:solidFill>
                <a:latin typeface="微软雅黑" panose="020B0503020204020204" pitchFamily="34" charset="-122"/>
                <a:ea typeface="微软雅黑" panose="020B0503020204020204" pitchFamily="34" charset="-122"/>
              </a:rPr>
              <a:t>：无法溯源，无法惩罚</a:t>
            </a:r>
            <a:endParaRPr lang="en-US" altLang="zh-CN" sz="2800" b="1" spc="-150" dirty="0">
              <a:solidFill>
                <a:srgbClr val="FFFFFF"/>
              </a:solidFill>
              <a:latin typeface="微软雅黑" panose="020B0503020204020204" pitchFamily="34" charset="-122"/>
              <a:ea typeface="微软雅黑" panose="020B0503020204020204" pitchFamily="34" charset="-122"/>
            </a:endParaRPr>
          </a:p>
        </p:txBody>
      </p:sp>
      <p:sp>
        <p:nvSpPr>
          <p:cNvPr id="3" name="线形标注 3(带边框和强调线) 2"/>
          <p:cNvSpPr/>
          <p:nvPr/>
        </p:nvSpPr>
        <p:spPr>
          <a:xfrm>
            <a:off x="315079" y="686489"/>
            <a:ext cx="3024336" cy="360040"/>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4800"/>
              </a:lnSpc>
            </a:pPr>
            <a:r>
              <a:rPr lang="zh-CN" altLang="en-US" sz="3600" b="1" spc="-150" dirty="0" smtClean="0">
                <a:solidFill>
                  <a:srgbClr val="FFFFFF"/>
                </a:solidFill>
                <a:latin typeface="微软雅黑" panose="020B0503020204020204" pitchFamily="34" charset="-122"/>
                <a:ea typeface="微软雅黑" panose="020B0503020204020204" pitchFamily="34" charset="-122"/>
              </a:rPr>
              <a:t>后果如何</a:t>
            </a:r>
            <a:endParaRPr lang="zh-CN" altLang="en-US" sz="3600" b="1" spc="-150"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60288616"/>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77110" y="2668094"/>
            <a:ext cx="8577989" cy="707886"/>
          </a:xfrm>
          <a:prstGeom prst="rect">
            <a:avLst/>
          </a:prstGeom>
        </p:spPr>
        <p:txBody>
          <a:bodyPr wrap="none">
            <a:spAutoFit/>
          </a:bodyPr>
          <a:lstStyle/>
          <a:p>
            <a:pPr algn="ctr">
              <a:lnSpc>
                <a:spcPts val="4800"/>
              </a:lnSpc>
            </a:pPr>
            <a:r>
              <a:rPr lang="zh-CN" altLang="en-US" sz="4000" b="1" spc="-150" dirty="0">
                <a:solidFill>
                  <a:srgbClr val="FFFFFF"/>
                </a:solidFill>
                <a:latin typeface="微软雅黑" panose="020B0503020204020204" pitchFamily="34" charset="-122"/>
                <a:ea typeface="微软雅黑" panose="020B0503020204020204" pitchFamily="34" charset="-122"/>
              </a:rPr>
              <a:t>二</a:t>
            </a:r>
            <a:r>
              <a:rPr lang="zh-CN" altLang="en-US" sz="4000" b="1" spc="-150" dirty="0" smtClean="0">
                <a:solidFill>
                  <a:srgbClr val="FFFFFF"/>
                </a:solidFill>
                <a:latin typeface="微软雅黑" panose="020B0503020204020204" pitchFamily="34" charset="-122"/>
                <a:ea typeface="微软雅黑" panose="020B0503020204020204" pitchFamily="34" charset="-122"/>
              </a:rPr>
              <a:t>、</a:t>
            </a:r>
            <a:r>
              <a:rPr lang="zh-CN" altLang="en-US" sz="4000" b="1" spc="-150" dirty="0">
                <a:solidFill>
                  <a:srgbClr val="FFFFFF"/>
                </a:solidFill>
                <a:latin typeface="微软雅黑" panose="020B0503020204020204" pitchFamily="34" charset="-122"/>
                <a:ea typeface="微软雅黑" panose="020B0503020204020204" pitchFamily="34" charset="-122"/>
              </a:rPr>
              <a:t>中国面临</a:t>
            </a:r>
            <a:r>
              <a:rPr lang="zh-CN" altLang="en-US" sz="4000" b="1" spc="-150" dirty="0" smtClean="0">
                <a:solidFill>
                  <a:srgbClr val="FFFFFF"/>
                </a:solidFill>
                <a:latin typeface="微软雅黑" panose="020B0503020204020204" pitchFamily="34" charset="-122"/>
                <a:ea typeface="微软雅黑" panose="020B0503020204020204" pitchFamily="34" charset="-122"/>
              </a:rPr>
              <a:t>的境外网络</a:t>
            </a:r>
            <a:r>
              <a:rPr lang="zh-CN" altLang="en-US" sz="4000" b="1" spc="-150" dirty="0">
                <a:solidFill>
                  <a:srgbClr val="FFFFFF"/>
                </a:solidFill>
                <a:latin typeface="微软雅黑" panose="020B0503020204020204" pitchFamily="34" charset="-122"/>
                <a:ea typeface="微软雅黑" panose="020B0503020204020204" pitchFamily="34" charset="-122"/>
              </a:rPr>
              <a:t>安全威胁分析</a:t>
            </a:r>
          </a:p>
        </p:txBody>
      </p:sp>
    </p:spTree>
    <p:extLst>
      <p:ext uri="{BB962C8B-B14F-4D97-AF65-F5344CB8AC3E}">
        <p14:creationId xmlns:p14="http://schemas.microsoft.com/office/powerpoint/2010/main" val="2130109075"/>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61873" y="230929"/>
            <a:ext cx="5913799" cy="707886"/>
          </a:xfrm>
          <a:prstGeom prst="rect">
            <a:avLst/>
          </a:prstGeom>
        </p:spPr>
        <p:txBody>
          <a:bodyPr wrap="none">
            <a:spAutoFit/>
          </a:bodyPr>
          <a:lstStyle/>
          <a:p>
            <a:pPr algn="ctr">
              <a:lnSpc>
                <a:spcPts val="4800"/>
              </a:lnSpc>
            </a:pPr>
            <a:r>
              <a:rPr lang="zh-CN" altLang="en-US" sz="3600" b="1" spc="-150" dirty="0">
                <a:solidFill>
                  <a:srgbClr val="FFFFFF"/>
                </a:solidFill>
                <a:latin typeface="微软雅黑" panose="020B0503020204020204" pitchFamily="34" charset="-122"/>
                <a:ea typeface="微软雅黑" panose="020B0503020204020204" pitchFamily="34" charset="-122"/>
              </a:rPr>
              <a:t>中</a:t>
            </a:r>
            <a:r>
              <a:rPr lang="zh-CN" altLang="en-US" sz="3600" b="1" spc="-150" dirty="0" smtClean="0">
                <a:solidFill>
                  <a:srgbClr val="FFFFFF"/>
                </a:solidFill>
                <a:latin typeface="微软雅黑" panose="020B0503020204020204" pitchFamily="34" charset="-122"/>
                <a:ea typeface="微软雅黑" panose="020B0503020204020204" pitchFamily="34" charset="-122"/>
              </a:rPr>
              <a:t>国网站受到境外</a:t>
            </a:r>
            <a:r>
              <a:rPr lang="en-US" altLang="zh-CN" sz="3600" b="1" spc="-150" dirty="0" smtClean="0">
                <a:solidFill>
                  <a:srgbClr val="FFFFFF"/>
                </a:solidFill>
                <a:latin typeface="微软雅黑" panose="020B0503020204020204" pitchFamily="34" charset="-122"/>
                <a:ea typeface="微软雅黑" panose="020B0503020204020204" pitchFamily="34" charset="-122"/>
              </a:rPr>
              <a:t>IP</a:t>
            </a:r>
            <a:r>
              <a:rPr lang="zh-CN" altLang="en-US" sz="3600" b="1" spc="-150" dirty="0" smtClean="0">
                <a:solidFill>
                  <a:srgbClr val="FFFFFF"/>
                </a:solidFill>
                <a:latin typeface="微软雅黑" panose="020B0503020204020204" pitchFamily="34" charset="-122"/>
                <a:ea typeface="微软雅黑" panose="020B0503020204020204" pitchFamily="34" charset="-122"/>
              </a:rPr>
              <a:t>攻击情况</a:t>
            </a:r>
            <a:endParaRPr lang="zh-CN" altLang="en-US" sz="3600" b="1" spc="-150" dirty="0">
              <a:solidFill>
                <a:srgbClr val="FFFFFF"/>
              </a:solidFill>
              <a:latin typeface="微软雅黑" panose="020B0503020204020204" pitchFamily="34" charset="-122"/>
              <a:ea typeface="微软雅黑" panose="020B0503020204020204" pitchFamily="34" charset="-122"/>
            </a:endParaRPr>
          </a:p>
        </p:txBody>
      </p:sp>
      <p:sp>
        <p:nvSpPr>
          <p:cNvPr id="3" name="线形标注 3(带边框和强调线) 2"/>
          <p:cNvSpPr/>
          <p:nvPr/>
        </p:nvSpPr>
        <p:spPr>
          <a:xfrm>
            <a:off x="1204004" y="1698965"/>
            <a:ext cx="4596294" cy="3252394"/>
          </a:xfrm>
          <a:prstGeom prst="accentBorderCallout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ts val="4800"/>
              </a:lnSpc>
            </a:pPr>
            <a:r>
              <a:rPr lang="zh-CN" altLang="en-US" sz="2400" b="1" spc="-150" dirty="0" smtClean="0">
                <a:solidFill>
                  <a:srgbClr val="FFFFFF"/>
                </a:solidFill>
                <a:latin typeface="微软雅黑" panose="020B0503020204020204" pitchFamily="34" charset="-122"/>
                <a:ea typeface="微软雅黑" panose="020B0503020204020204" pitchFamily="34" charset="-122"/>
              </a:rPr>
              <a:t>根据</a:t>
            </a:r>
            <a:r>
              <a:rPr lang="en-US" altLang="zh-CN" sz="2400" b="1" spc="-150" dirty="0" smtClean="0">
                <a:solidFill>
                  <a:srgbClr val="FFFFFF"/>
                </a:solidFill>
                <a:latin typeface="微软雅黑" panose="020B0503020204020204" pitchFamily="34" charset="-122"/>
                <a:ea typeface="微软雅黑" panose="020B0503020204020204" pitchFamily="34" charset="-122"/>
              </a:rPr>
              <a:t>360</a:t>
            </a:r>
            <a:r>
              <a:rPr lang="zh-CN" altLang="en-US" sz="2400" b="1" spc="-150" dirty="0" smtClean="0">
                <a:solidFill>
                  <a:srgbClr val="FFFFFF"/>
                </a:solidFill>
                <a:latin typeface="微软雅黑" panose="020B0503020204020204" pitchFamily="34" charset="-122"/>
                <a:ea typeface="微软雅黑" panose="020B0503020204020204" pitchFamily="34" charset="-122"/>
              </a:rPr>
              <a:t>互联网安全中心的报告，</a:t>
            </a:r>
            <a:r>
              <a:rPr lang="en-US" altLang="zh-CN" sz="2800" b="1" spc="-150" dirty="0" smtClean="0">
                <a:solidFill>
                  <a:srgbClr val="FF0000"/>
                </a:solidFill>
                <a:latin typeface="微软雅黑" panose="020B0503020204020204" pitchFamily="34" charset="-122"/>
                <a:ea typeface="微软雅黑" panose="020B0503020204020204" pitchFamily="34" charset="-122"/>
              </a:rPr>
              <a:t>2016</a:t>
            </a:r>
            <a:r>
              <a:rPr lang="zh-CN" altLang="en-US" sz="2800" b="1" spc="-150" dirty="0" smtClean="0">
                <a:solidFill>
                  <a:srgbClr val="FF0000"/>
                </a:solidFill>
                <a:latin typeface="微软雅黑" panose="020B0503020204020204" pitchFamily="34" charset="-122"/>
                <a:ea typeface="微软雅黑" panose="020B0503020204020204" pitchFamily="34" charset="-122"/>
              </a:rPr>
              <a:t>年境外</a:t>
            </a:r>
            <a:r>
              <a:rPr lang="en-US" altLang="zh-CN" sz="2800" b="1" spc="-150" dirty="0" smtClean="0">
                <a:solidFill>
                  <a:srgbClr val="FF0000"/>
                </a:solidFill>
                <a:latin typeface="微软雅黑" panose="020B0503020204020204" pitchFamily="34" charset="-122"/>
                <a:ea typeface="微软雅黑" panose="020B0503020204020204" pitchFamily="34" charset="-122"/>
              </a:rPr>
              <a:t>IP</a:t>
            </a:r>
            <a:r>
              <a:rPr lang="zh-CN" altLang="en-US" sz="2800" b="1" spc="-150" dirty="0" smtClean="0">
                <a:solidFill>
                  <a:srgbClr val="FF0000"/>
                </a:solidFill>
                <a:latin typeface="微软雅黑" panose="020B0503020204020204" pitchFamily="34" charset="-122"/>
                <a:ea typeface="微软雅黑" panose="020B0503020204020204" pitchFamily="34" charset="-122"/>
              </a:rPr>
              <a:t>地址对我国网站的攻击次数高达</a:t>
            </a:r>
            <a:r>
              <a:rPr lang="en-US" altLang="zh-CN" sz="2800" b="1" spc="-150" dirty="0" smtClean="0">
                <a:solidFill>
                  <a:srgbClr val="FF0000"/>
                </a:solidFill>
                <a:latin typeface="微软雅黑" panose="020B0503020204020204" pitchFamily="34" charset="-122"/>
                <a:ea typeface="微软雅黑" panose="020B0503020204020204" pitchFamily="34" charset="-122"/>
              </a:rPr>
              <a:t>3.86</a:t>
            </a:r>
            <a:r>
              <a:rPr lang="zh-CN" altLang="en-US" sz="2800" b="1" spc="-150" dirty="0" smtClean="0">
                <a:solidFill>
                  <a:srgbClr val="FF0000"/>
                </a:solidFill>
                <a:latin typeface="微软雅黑" panose="020B0503020204020204" pitchFamily="34" charset="-122"/>
                <a:ea typeface="微软雅黑" panose="020B0503020204020204" pitchFamily="34" charset="-122"/>
              </a:rPr>
              <a:t>亿次</a:t>
            </a:r>
            <a:r>
              <a:rPr lang="en-US" altLang="zh-CN" sz="2800" b="1" spc="-150" dirty="0" smtClean="0">
                <a:solidFill>
                  <a:srgbClr val="FF0000"/>
                </a:solidFill>
                <a:latin typeface="微软雅黑" panose="020B0503020204020204" pitchFamily="34" charset="-122"/>
                <a:ea typeface="微软雅黑" panose="020B0503020204020204" pitchFamily="34" charset="-122"/>
              </a:rPr>
              <a:t>!</a:t>
            </a:r>
            <a:endParaRPr lang="zh-CN" altLang="en-US" sz="2800" b="1" spc="-150" dirty="0">
              <a:solidFill>
                <a:srgbClr val="FF0000"/>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rotWithShape="1">
          <a:blip r:embed="rId3"/>
          <a:srcRect l="-290" t="10400" r="290" b="-10400"/>
          <a:stretch/>
        </p:blipFill>
        <p:spPr>
          <a:xfrm>
            <a:off x="6379911" y="1502226"/>
            <a:ext cx="4709158" cy="4528374"/>
          </a:xfrm>
          <a:prstGeom prst="rect">
            <a:avLst/>
          </a:prstGeom>
        </p:spPr>
      </p:pic>
      <p:pic>
        <p:nvPicPr>
          <p:cNvPr id="6" name="图片 5"/>
          <p:cNvPicPr>
            <a:picLocks noChangeAspect="1"/>
          </p:cNvPicPr>
          <p:nvPr/>
        </p:nvPicPr>
        <p:blipFill>
          <a:blip r:embed="rId4"/>
          <a:stretch>
            <a:fillRect/>
          </a:stretch>
        </p:blipFill>
        <p:spPr>
          <a:xfrm>
            <a:off x="8734490" y="1502226"/>
            <a:ext cx="2287969" cy="393478"/>
          </a:xfrm>
          <a:prstGeom prst="rect">
            <a:avLst/>
          </a:prstGeom>
        </p:spPr>
      </p:pic>
    </p:spTree>
    <p:extLst>
      <p:ext uri="{BB962C8B-B14F-4D97-AF65-F5344CB8AC3E}">
        <p14:creationId xmlns:p14="http://schemas.microsoft.com/office/powerpoint/2010/main" val="2703367080"/>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a:spLocks/>
          </p:cNvSpPr>
          <p:nvPr/>
        </p:nvSpPr>
        <p:spPr>
          <a:xfrm>
            <a:off x="334434" y="107951"/>
            <a:ext cx="6092310" cy="812800"/>
          </a:xfrm>
          <a:prstGeom prst="rect">
            <a:avLst/>
          </a:prstGeom>
        </p:spPr>
        <p:txBody>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9pPr>
          </a:lstStyle>
          <a:p>
            <a:pPr>
              <a:lnSpc>
                <a:spcPts val="4800"/>
              </a:lnSpc>
            </a:pPr>
            <a:r>
              <a:rPr lang="zh-CN" altLang="en-US" sz="3600" b="1" spc="-150" dirty="0" smtClean="0">
                <a:solidFill>
                  <a:srgbClr val="FFFFFF"/>
                </a:solidFill>
                <a:latin typeface="微软雅黑" panose="020B0503020204020204" pitchFamily="34" charset="-122"/>
                <a:ea typeface="微软雅黑" panose="020B0503020204020204" pitchFamily="34" charset="-122"/>
                <a:cs typeface="+mn-cs"/>
                <a:sym typeface="等线"/>
              </a:rPr>
              <a:t>中国</a:t>
            </a:r>
            <a:r>
              <a:rPr lang="en-US" altLang="zh-CN" sz="3600" b="1" spc="-150" dirty="0">
                <a:solidFill>
                  <a:srgbClr val="FFFFFF"/>
                </a:solidFill>
                <a:latin typeface="微软雅黑" panose="020B0503020204020204" pitchFamily="34" charset="-122"/>
                <a:ea typeface="微软雅黑" panose="020B0503020204020204" pitchFamily="34" charset="-122"/>
                <a:cs typeface="+mn-cs"/>
                <a:sym typeface="等线"/>
              </a:rPr>
              <a:t>APT</a:t>
            </a:r>
            <a:r>
              <a:rPr lang="zh-CN" altLang="en-US" sz="3600" b="1" spc="-150" dirty="0">
                <a:solidFill>
                  <a:srgbClr val="FFFFFF"/>
                </a:solidFill>
                <a:latin typeface="微软雅黑" panose="020B0503020204020204" pitchFamily="34" charset="-122"/>
                <a:ea typeface="微软雅黑" panose="020B0503020204020204" pitchFamily="34" charset="-122"/>
                <a:cs typeface="+mn-cs"/>
                <a:sym typeface="等线"/>
              </a:rPr>
              <a:t>攻击</a:t>
            </a:r>
            <a:r>
              <a:rPr lang="zh-CN" altLang="en-US" sz="3600" b="1" spc="-150" dirty="0" smtClean="0">
                <a:solidFill>
                  <a:srgbClr val="FFFFFF"/>
                </a:solidFill>
                <a:latin typeface="微软雅黑" panose="020B0503020204020204" pitchFamily="34" charset="-122"/>
                <a:ea typeface="微软雅黑" panose="020B0503020204020204" pitchFamily="34" charset="-122"/>
                <a:cs typeface="+mn-cs"/>
                <a:sym typeface="等线"/>
              </a:rPr>
              <a:t>受害</a:t>
            </a:r>
            <a:r>
              <a:rPr lang="zh-CN" altLang="en-US" sz="3600" b="1" spc="-150" dirty="0">
                <a:solidFill>
                  <a:srgbClr val="FFFFFF"/>
                </a:solidFill>
                <a:latin typeface="微软雅黑" panose="020B0503020204020204" pitchFamily="34" charset="-122"/>
                <a:ea typeface="微软雅黑" panose="020B0503020204020204" pitchFamily="34" charset="-122"/>
                <a:cs typeface="+mn-cs"/>
                <a:sym typeface="等线"/>
              </a:rPr>
              <a:t>情况</a:t>
            </a:r>
          </a:p>
        </p:txBody>
      </p:sp>
      <p:pic>
        <p:nvPicPr>
          <p:cNvPr id="8" name="图片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962334" y="1189489"/>
            <a:ext cx="5881819" cy="3528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6"/>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08063" y="2406270"/>
            <a:ext cx="5325533" cy="4085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文本框 9"/>
          <p:cNvSpPr txBox="1"/>
          <p:nvPr/>
        </p:nvSpPr>
        <p:spPr>
          <a:xfrm>
            <a:off x="6426744" y="4986331"/>
            <a:ext cx="4953000" cy="903581"/>
          </a:xfrm>
          <a:prstGeom prst="rect">
            <a:avLst/>
          </a:prstGeom>
          <a:noFill/>
        </p:spPr>
        <p:txBody>
          <a:bodyPr>
            <a:spAutoFit/>
          </a:bodyPr>
          <a:lstStyle/>
          <a:p>
            <a:pPr marL="286166" indent="-286166" hangingPunct="1">
              <a:lnSpc>
                <a:spcPct val="150000"/>
              </a:lnSpc>
              <a:buFont typeface="Arial" panose="020B0604020202020204" pitchFamily="34" charset="0"/>
              <a:buChar char="•"/>
              <a:defRPr/>
            </a:pPr>
            <a:r>
              <a:rPr lang="zh-CN" altLang="en-US" sz="1867" kern="1200" dirty="0" smtClean="0">
                <a:solidFill>
                  <a:srgbClr val="FFFFFF"/>
                </a:solidFill>
                <a:latin typeface="微软雅黑" panose="020B0503020204020204" pitchFamily="34" charset="-122"/>
                <a:ea typeface="微软雅黑" panose="020B0503020204020204" pitchFamily="34" charset="-122"/>
              </a:rPr>
              <a:t>科研</a:t>
            </a:r>
            <a:r>
              <a:rPr lang="zh-CN" altLang="en-US" sz="1867" kern="1200" dirty="0">
                <a:solidFill>
                  <a:srgbClr val="FFFFFF"/>
                </a:solidFill>
                <a:latin typeface="微软雅黑" panose="020B0503020204020204" pitchFamily="34" charset="-122"/>
                <a:ea typeface="微软雅黑" panose="020B0503020204020204" pitchFamily="34" charset="-122"/>
              </a:rPr>
              <a:t>、政府、军事、基础设施相关都是</a:t>
            </a:r>
            <a:r>
              <a:rPr lang="en-US" altLang="zh-CN" sz="1867" kern="1200" dirty="0">
                <a:solidFill>
                  <a:srgbClr val="FFFFFF"/>
                </a:solidFill>
                <a:latin typeface="微软雅黑" panose="020B0503020204020204" pitchFamily="34" charset="-122"/>
                <a:ea typeface="微软雅黑" panose="020B0503020204020204" pitchFamily="34" charset="-122"/>
              </a:rPr>
              <a:t>APT</a:t>
            </a:r>
            <a:r>
              <a:rPr lang="zh-CN" altLang="en-US" sz="1867" kern="1200" dirty="0">
                <a:solidFill>
                  <a:srgbClr val="FFFFFF"/>
                </a:solidFill>
                <a:latin typeface="微软雅黑" panose="020B0503020204020204" pitchFamily="34" charset="-122"/>
                <a:ea typeface="微软雅黑" panose="020B0503020204020204" pitchFamily="34" charset="-122"/>
              </a:rPr>
              <a:t>攻击的受害重灾区。</a:t>
            </a:r>
            <a:endParaRPr lang="en-US" altLang="zh-CN" sz="1867" kern="1200" dirty="0">
              <a:solidFill>
                <a:srgbClr val="FFFFFF"/>
              </a:solidFill>
              <a:latin typeface="微软雅黑" panose="020B0503020204020204" pitchFamily="34" charset="-122"/>
              <a:ea typeface="微软雅黑" panose="020B0503020204020204" pitchFamily="34" charset="-122"/>
            </a:endParaRPr>
          </a:p>
        </p:txBody>
      </p:sp>
      <p:sp>
        <p:nvSpPr>
          <p:cNvPr id="11" name="矩形 10"/>
          <p:cNvSpPr/>
          <p:nvPr/>
        </p:nvSpPr>
        <p:spPr>
          <a:xfrm>
            <a:off x="508063" y="1201845"/>
            <a:ext cx="4937394" cy="923330"/>
          </a:xfrm>
          <a:prstGeom prst="rect">
            <a:avLst/>
          </a:prstGeom>
        </p:spPr>
        <p:txBody>
          <a:bodyPr wrap="square">
            <a:spAutoFit/>
          </a:bodyPr>
          <a:lstStyle/>
          <a:p>
            <a:pPr marL="286166" indent="-286166" hangingPunct="1">
              <a:lnSpc>
                <a:spcPct val="150000"/>
              </a:lnSpc>
              <a:buFont typeface="Arial" panose="020B0604020202020204" pitchFamily="34" charset="0"/>
              <a:buChar char="•"/>
              <a:defRPr/>
            </a:pPr>
            <a:r>
              <a:rPr lang="en-US" altLang="zh-CN" kern="1200" dirty="0">
                <a:solidFill>
                  <a:srgbClr val="FFFFFF"/>
                </a:solidFill>
                <a:latin typeface="微软雅黑" panose="020B0503020204020204" pitchFamily="34" charset="-122"/>
                <a:ea typeface="微软雅黑" panose="020B0503020204020204" pitchFamily="34" charset="-122"/>
              </a:rPr>
              <a:t>360</a:t>
            </a:r>
            <a:r>
              <a:rPr lang="zh-CN" altLang="en-US" kern="1200" dirty="0">
                <a:solidFill>
                  <a:srgbClr val="FFFFFF"/>
                </a:solidFill>
                <a:latin typeface="微软雅黑" panose="020B0503020204020204" pitchFamily="34" charset="-122"/>
                <a:ea typeface="微软雅黑" panose="020B0503020204020204" pitchFamily="34" charset="-122"/>
              </a:rPr>
              <a:t>持续追踪的</a:t>
            </a:r>
            <a:r>
              <a:rPr lang="zh-CN" altLang="en-US" kern="1200" dirty="0" smtClean="0">
                <a:solidFill>
                  <a:srgbClr val="FFFFFF"/>
                </a:solidFill>
                <a:latin typeface="微软雅黑" panose="020B0503020204020204" pitchFamily="34" charset="-122"/>
                <a:ea typeface="微软雅黑" panose="020B0503020204020204" pitchFamily="34" charset="-122"/>
              </a:rPr>
              <a:t>有</a:t>
            </a:r>
            <a:r>
              <a:rPr lang="en-US" altLang="zh-CN" kern="1200" dirty="0" smtClean="0">
                <a:solidFill>
                  <a:srgbClr val="FFFFFF"/>
                </a:solidFill>
                <a:latin typeface="微软雅黑" panose="020B0503020204020204" pitchFamily="34" charset="-122"/>
                <a:ea typeface="微软雅黑" panose="020B0503020204020204" pitchFamily="34" charset="-122"/>
              </a:rPr>
              <a:t>36</a:t>
            </a:r>
            <a:r>
              <a:rPr lang="zh-CN" altLang="en-US" kern="1200" dirty="0" smtClean="0">
                <a:solidFill>
                  <a:srgbClr val="FFFFFF"/>
                </a:solidFill>
                <a:latin typeface="微软雅黑" panose="020B0503020204020204" pitchFamily="34" charset="-122"/>
                <a:ea typeface="微软雅黑" panose="020B0503020204020204" pitchFamily="34" charset="-122"/>
              </a:rPr>
              <a:t>个</a:t>
            </a:r>
            <a:r>
              <a:rPr lang="en-US" altLang="zh-CN" kern="1200" dirty="0">
                <a:solidFill>
                  <a:srgbClr val="FFFFFF"/>
                </a:solidFill>
                <a:latin typeface="微软雅黑" panose="020B0503020204020204" pitchFamily="34" charset="-122"/>
                <a:ea typeface="微软雅黑" panose="020B0503020204020204" pitchFamily="34" charset="-122"/>
              </a:rPr>
              <a:t>APT</a:t>
            </a:r>
            <a:r>
              <a:rPr lang="zh-CN" altLang="en-US" kern="1200" dirty="0">
                <a:solidFill>
                  <a:srgbClr val="FFFFFF"/>
                </a:solidFill>
                <a:latin typeface="微软雅黑" panose="020B0503020204020204" pitchFamily="34" charset="-122"/>
                <a:ea typeface="微软雅黑" panose="020B0503020204020204" pitchFamily="34" charset="-122"/>
              </a:rPr>
              <a:t>组织，基本覆盖国内全部省份。</a:t>
            </a:r>
          </a:p>
        </p:txBody>
      </p:sp>
    </p:spTree>
    <p:extLst>
      <p:ext uri="{BB962C8B-B14F-4D97-AF65-F5344CB8AC3E}">
        <p14:creationId xmlns:p14="http://schemas.microsoft.com/office/powerpoint/2010/main" val="595672501"/>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atOff val="-19090"/>
            <a:lumOff val="-11920"/>
          </a:schemeClr>
        </a:solidFill>
        <a:effectLst/>
      </p:bgPr>
    </p:bg>
    <p:spTree>
      <p:nvGrpSpPr>
        <p:cNvPr id="1" name=""/>
        <p:cNvGrpSpPr/>
        <p:nvPr/>
      </p:nvGrpSpPr>
      <p:grpSpPr>
        <a:xfrm>
          <a:off x="0" y="0"/>
          <a:ext cx="0" cy="0"/>
          <a:chOff x="0" y="0"/>
          <a:chExt cx="0" cy="0"/>
        </a:xfrm>
      </p:grpSpPr>
      <p:sp>
        <p:nvSpPr>
          <p:cNvPr id="7" name="标题 1"/>
          <p:cNvSpPr txBox="1">
            <a:spLocks/>
          </p:cNvSpPr>
          <p:nvPr/>
        </p:nvSpPr>
        <p:spPr>
          <a:xfrm>
            <a:off x="334434" y="15837"/>
            <a:ext cx="5111023" cy="812800"/>
          </a:xfrm>
          <a:prstGeom prst="rect">
            <a:avLst/>
          </a:prstGeom>
        </p:spPr>
        <p:txBody>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等线 Light"/>
                <a:ea typeface="等线 Light"/>
                <a:cs typeface="等线 Light"/>
                <a:sym typeface="等线 Light"/>
              </a:defRPr>
            </a:lvl9pPr>
          </a:lstStyle>
          <a:p>
            <a:pPr>
              <a:lnSpc>
                <a:spcPts val="4800"/>
              </a:lnSpc>
            </a:pPr>
            <a:r>
              <a:rPr lang="zh-CN" altLang="en-US" sz="3600" b="1" spc="-150" dirty="0" smtClean="0">
                <a:solidFill>
                  <a:srgbClr val="FFFFFF"/>
                </a:solidFill>
                <a:latin typeface="微软雅黑" panose="020B0503020204020204" pitchFamily="34" charset="-122"/>
                <a:ea typeface="微软雅黑" panose="020B0503020204020204" pitchFamily="34" charset="-122"/>
                <a:cs typeface="+mn-cs"/>
                <a:sym typeface="等线"/>
              </a:rPr>
              <a:t>永恒之蓝</a:t>
            </a:r>
            <a:endParaRPr lang="zh-CN" altLang="en-US" sz="3600" b="1" spc="-150" dirty="0">
              <a:solidFill>
                <a:srgbClr val="FFFFFF"/>
              </a:solidFill>
              <a:latin typeface="微软雅黑" panose="020B0503020204020204" pitchFamily="34" charset="-122"/>
              <a:ea typeface="微软雅黑" panose="020B0503020204020204" pitchFamily="34" charset="-122"/>
              <a:cs typeface="+mn-cs"/>
              <a:sym typeface="等线"/>
            </a:endParaRPr>
          </a:p>
        </p:txBody>
      </p:sp>
      <p:sp>
        <p:nvSpPr>
          <p:cNvPr id="4" name="文本框 15"/>
          <p:cNvSpPr txBox="1">
            <a:spLocks noChangeArrowheads="1"/>
          </p:cNvSpPr>
          <p:nvPr/>
        </p:nvSpPr>
        <p:spPr bwMode="auto">
          <a:xfrm>
            <a:off x="735882" y="767915"/>
            <a:ext cx="4709575" cy="5293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charset="0"/>
              <a:buChar char="•"/>
              <a:defRPr kumimoji="1" sz="2800">
                <a:solidFill>
                  <a:schemeClr val="tx1"/>
                </a:solidFill>
                <a:latin typeface="Calibri" charset="0"/>
                <a:ea typeface="宋体" charset="-122"/>
              </a:defRPr>
            </a:lvl1pPr>
            <a:lvl2pPr marL="742950" indent="-285750">
              <a:lnSpc>
                <a:spcPct val="90000"/>
              </a:lnSpc>
              <a:spcBef>
                <a:spcPts val="500"/>
              </a:spcBef>
              <a:buFont typeface="Arial" charset="0"/>
              <a:buChar char="•"/>
              <a:defRPr kumimoji="1" sz="2400">
                <a:solidFill>
                  <a:schemeClr val="tx1"/>
                </a:solidFill>
                <a:latin typeface="Calibri" charset="0"/>
                <a:ea typeface="宋体" charset="-122"/>
              </a:defRPr>
            </a:lvl2pPr>
            <a:lvl3pPr marL="1143000" indent="-228600">
              <a:lnSpc>
                <a:spcPct val="90000"/>
              </a:lnSpc>
              <a:spcBef>
                <a:spcPts val="500"/>
              </a:spcBef>
              <a:buFont typeface="Arial" charset="0"/>
              <a:buChar char="•"/>
              <a:defRPr kumimoji="1" sz="2000">
                <a:solidFill>
                  <a:schemeClr val="tx1"/>
                </a:solidFill>
                <a:latin typeface="Calibri" charset="0"/>
                <a:ea typeface="宋体" charset="-122"/>
              </a:defRPr>
            </a:lvl3pPr>
            <a:lvl4pPr marL="1600200" indent="-228600">
              <a:lnSpc>
                <a:spcPct val="90000"/>
              </a:lnSpc>
              <a:spcBef>
                <a:spcPts val="500"/>
              </a:spcBef>
              <a:buFont typeface="Arial" charset="0"/>
              <a:buChar char="•"/>
              <a:defRPr kumimoji="1">
                <a:solidFill>
                  <a:schemeClr val="tx1"/>
                </a:solidFill>
                <a:latin typeface="Calibri" charset="0"/>
                <a:ea typeface="宋体" charset="-122"/>
              </a:defRPr>
            </a:lvl4pPr>
            <a:lvl5pPr marL="2057400" indent="-228600">
              <a:lnSpc>
                <a:spcPct val="90000"/>
              </a:lnSpc>
              <a:spcBef>
                <a:spcPts val="500"/>
              </a:spcBef>
              <a:buFont typeface="Arial" charset="0"/>
              <a:buChar char="•"/>
              <a:defRPr kumimoji="1">
                <a:solidFill>
                  <a:schemeClr val="tx1"/>
                </a:solidFill>
                <a:latin typeface="Calibri" charset="0"/>
                <a:ea typeface="宋体" charset="-122"/>
              </a:defRPr>
            </a:lvl5pPr>
            <a:lvl6pPr marL="2514600" indent="-228600" eaLnBrk="0" fontAlgn="base" hangingPunct="0">
              <a:lnSpc>
                <a:spcPct val="90000"/>
              </a:lnSpc>
              <a:spcBef>
                <a:spcPts val="500"/>
              </a:spcBef>
              <a:spcAft>
                <a:spcPct val="0"/>
              </a:spcAft>
              <a:buFont typeface="Arial" charset="0"/>
              <a:buChar char="•"/>
              <a:defRPr kumimoji="1">
                <a:solidFill>
                  <a:schemeClr val="tx1"/>
                </a:solidFill>
                <a:latin typeface="Calibri" charset="0"/>
                <a:ea typeface="宋体" charset="-122"/>
              </a:defRPr>
            </a:lvl6pPr>
            <a:lvl7pPr marL="2971800" indent="-228600" eaLnBrk="0" fontAlgn="base" hangingPunct="0">
              <a:lnSpc>
                <a:spcPct val="90000"/>
              </a:lnSpc>
              <a:spcBef>
                <a:spcPts val="500"/>
              </a:spcBef>
              <a:spcAft>
                <a:spcPct val="0"/>
              </a:spcAft>
              <a:buFont typeface="Arial" charset="0"/>
              <a:buChar char="•"/>
              <a:defRPr kumimoji="1">
                <a:solidFill>
                  <a:schemeClr val="tx1"/>
                </a:solidFill>
                <a:latin typeface="Calibri" charset="0"/>
                <a:ea typeface="宋体" charset="-122"/>
              </a:defRPr>
            </a:lvl7pPr>
            <a:lvl8pPr marL="3429000" indent="-228600" eaLnBrk="0" fontAlgn="base" hangingPunct="0">
              <a:lnSpc>
                <a:spcPct val="90000"/>
              </a:lnSpc>
              <a:spcBef>
                <a:spcPts val="500"/>
              </a:spcBef>
              <a:spcAft>
                <a:spcPct val="0"/>
              </a:spcAft>
              <a:buFont typeface="Arial" charset="0"/>
              <a:buChar char="•"/>
              <a:defRPr kumimoji="1">
                <a:solidFill>
                  <a:schemeClr val="tx1"/>
                </a:solidFill>
                <a:latin typeface="Calibri" charset="0"/>
                <a:ea typeface="宋体" charset="-122"/>
              </a:defRPr>
            </a:lvl8pPr>
            <a:lvl9pPr marL="3886200" indent="-228600" eaLnBrk="0" fontAlgn="base" hangingPunct="0">
              <a:lnSpc>
                <a:spcPct val="90000"/>
              </a:lnSpc>
              <a:spcBef>
                <a:spcPts val="500"/>
              </a:spcBef>
              <a:spcAft>
                <a:spcPct val="0"/>
              </a:spcAft>
              <a:buFont typeface="Arial" charset="0"/>
              <a:buChar char="•"/>
              <a:defRPr kumimoji="1">
                <a:solidFill>
                  <a:schemeClr val="tx1"/>
                </a:solidFill>
                <a:latin typeface="Calibri" charset="0"/>
                <a:ea typeface="宋体" charset="-122"/>
              </a:defRPr>
            </a:lvl9pPr>
          </a:lstStyle>
          <a:p>
            <a:pPr>
              <a:lnSpc>
                <a:spcPct val="130000"/>
              </a:lnSpc>
              <a:spcBef>
                <a:spcPct val="0"/>
              </a:spcBef>
              <a:buNone/>
            </a:pPr>
            <a:r>
              <a:rPr lang="en-US" altLang="zh-CN" sz="2000" dirty="0">
                <a:solidFill>
                  <a:srgbClr val="FFFFFF"/>
                </a:solidFill>
                <a:latin typeface="微软雅黑" charset="-122"/>
                <a:ea typeface="微软雅黑" charset="-122"/>
              </a:rPr>
              <a:t>2017</a:t>
            </a:r>
            <a:r>
              <a:rPr lang="zh-CN" altLang="zh-CN" sz="2000" dirty="0">
                <a:solidFill>
                  <a:srgbClr val="FFFFFF"/>
                </a:solidFill>
                <a:latin typeface="微软雅黑" charset="-122"/>
                <a:ea typeface="微软雅黑" charset="-122"/>
              </a:rPr>
              <a:t>年</a:t>
            </a:r>
            <a:r>
              <a:rPr lang="en-US" altLang="zh-CN" sz="2000" dirty="0">
                <a:solidFill>
                  <a:srgbClr val="FFFFFF"/>
                </a:solidFill>
                <a:latin typeface="微软雅黑" charset="-122"/>
                <a:ea typeface="微软雅黑" charset="-122"/>
              </a:rPr>
              <a:t>5</a:t>
            </a:r>
            <a:r>
              <a:rPr lang="zh-CN" altLang="zh-CN" sz="2000" dirty="0">
                <a:solidFill>
                  <a:srgbClr val="FFFFFF"/>
                </a:solidFill>
                <a:latin typeface="微软雅黑" charset="-122"/>
                <a:ea typeface="微软雅黑" charset="-122"/>
              </a:rPr>
              <a:t>月</a:t>
            </a:r>
            <a:r>
              <a:rPr lang="en-US" altLang="zh-CN" sz="2000" dirty="0">
                <a:solidFill>
                  <a:srgbClr val="FFFFFF"/>
                </a:solidFill>
                <a:latin typeface="微软雅黑" charset="-122"/>
                <a:ea typeface="微软雅黑" charset="-122"/>
              </a:rPr>
              <a:t>12</a:t>
            </a:r>
            <a:r>
              <a:rPr lang="zh-CN" altLang="zh-CN" sz="2000" dirty="0">
                <a:solidFill>
                  <a:srgbClr val="FFFFFF"/>
                </a:solidFill>
                <a:latin typeface="微软雅黑" charset="-122"/>
                <a:ea typeface="微软雅黑" charset="-122"/>
              </a:rPr>
              <a:t>日</a:t>
            </a:r>
            <a:r>
              <a:rPr lang="zh-CN" altLang="zh-CN" sz="2000" dirty="0" smtClean="0">
                <a:solidFill>
                  <a:srgbClr val="FFFFFF"/>
                </a:solidFill>
                <a:latin typeface="微软雅黑" charset="-122"/>
                <a:ea typeface="微软雅黑" charset="-122"/>
              </a:rPr>
              <a:t>晚</a:t>
            </a:r>
            <a:r>
              <a:rPr lang="en-US" altLang="zh-CN" sz="2000" dirty="0" smtClean="0">
                <a:solidFill>
                  <a:srgbClr val="FFFFFF"/>
                </a:solidFill>
                <a:latin typeface="微软雅黑" charset="-122"/>
                <a:ea typeface="微软雅黑" charset="-122"/>
              </a:rPr>
              <a:t>2017</a:t>
            </a:r>
            <a:r>
              <a:rPr lang="zh-CN" altLang="en-US" sz="2000" dirty="0">
                <a:solidFill>
                  <a:srgbClr val="FFFFFF"/>
                </a:solidFill>
                <a:latin typeface="微软雅黑" charset="-122"/>
                <a:ea typeface="微软雅黑" charset="-122"/>
              </a:rPr>
              <a:t>年</a:t>
            </a:r>
            <a:r>
              <a:rPr lang="en-US" altLang="zh-CN" sz="2000" dirty="0">
                <a:solidFill>
                  <a:srgbClr val="FFFFFF"/>
                </a:solidFill>
                <a:latin typeface="微软雅黑" charset="-122"/>
                <a:ea typeface="微软雅黑" charset="-122"/>
              </a:rPr>
              <a:t>4</a:t>
            </a:r>
            <a:r>
              <a:rPr lang="zh-CN" altLang="en-US" sz="2000" dirty="0">
                <a:solidFill>
                  <a:srgbClr val="FFFFFF"/>
                </a:solidFill>
                <a:latin typeface="微软雅黑" charset="-122"/>
                <a:ea typeface="微软雅黑" charset="-122"/>
              </a:rPr>
              <a:t>月泄露的</a:t>
            </a:r>
            <a:r>
              <a:rPr lang="en-US" altLang="zh-CN" sz="2000" dirty="0">
                <a:solidFill>
                  <a:srgbClr val="FFFFFF"/>
                </a:solidFill>
                <a:latin typeface="微软雅黑" charset="-122"/>
                <a:ea typeface="微软雅黑" charset="-122"/>
              </a:rPr>
              <a:t>NSA</a:t>
            </a:r>
            <a:r>
              <a:rPr lang="zh-CN" altLang="en-US" sz="2000" dirty="0">
                <a:solidFill>
                  <a:srgbClr val="FFFFFF"/>
                </a:solidFill>
                <a:latin typeface="微软雅黑" charset="-122"/>
                <a:ea typeface="微软雅黑" charset="-122"/>
              </a:rPr>
              <a:t>黑客数字不法分子利用武器库中“永恒之蓝”工具发起蠕虫病毒攻击进行勒索，也成</a:t>
            </a:r>
            <a:r>
              <a:rPr lang="en-US" altLang="zh-CN" sz="2000" dirty="0" err="1">
                <a:solidFill>
                  <a:srgbClr val="FFFFFF"/>
                </a:solidFill>
                <a:latin typeface="微软雅黑" charset="-122"/>
                <a:ea typeface="微软雅黑" charset="-122"/>
              </a:rPr>
              <a:t>WannaCry</a:t>
            </a:r>
            <a:r>
              <a:rPr lang="zh-CN" altLang="en-US" sz="2000" dirty="0">
                <a:solidFill>
                  <a:srgbClr val="FFFFFF"/>
                </a:solidFill>
                <a:latin typeface="微软雅黑" charset="-122"/>
                <a:ea typeface="微软雅黑" charset="-122"/>
              </a:rPr>
              <a:t>病毒</a:t>
            </a:r>
            <a:endParaRPr lang="en-US" altLang="zh-CN" sz="2000" dirty="0">
              <a:solidFill>
                <a:srgbClr val="FFFFFF"/>
              </a:solidFill>
              <a:latin typeface="微软雅黑" charset="-122"/>
              <a:ea typeface="微软雅黑" charset="-122"/>
            </a:endParaRPr>
          </a:p>
          <a:p>
            <a:pPr eaLnBrk="1" hangingPunct="1">
              <a:lnSpc>
                <a:spcPct val="130000"/>
              </a:lnSpc>
              <a:spcBef>
                <a:spcPct val="0"/>
              </a:spcBef>
              <a:buFontTx/>
              <a:buNone/>
            </a:pPr>
            <a:endParaRPr lang="en-US" altLang="zh-CN" sz="2000" dirty="0">
              <a:solidFill>
                <a:srgbClr val="FFFFFF"/>
              </a:solidFill>
              <a:latin typeface="微软雅黑" charset="-122"/>
              <a:ea typeface="微软雅黑" charset="-122"/>
            </a:endParaRPr>
          </a:p>
          <a:p>
            <a:pPr eaLnBrk="1" hangingPunct="1">
              <a:lnSpc>
                <a:spcPct val="130000"/>
              </a:lnSpc>
              <a:spcBef>
                <a:spcPct val="0"/>
              </a:spcBef>
              <a:buFont typeface="Arial" charset="0"/>
              <a:buNone/>
            </a:pPr>
            <a:r>
              <a:rPr lang="zh-CN" altLang="en-US" sz="2000" dirty="0">
                <a:solidFill>
                  <a:srgbClr val="FFFFFF"/>
                </a:solidFill>
                <a:latin typeface="微软雅黑" charset="-122"/>
                <a:ea typeface="微软雅黑" charset="-122"/>
              </a:rPr>
              <a:t>截止到</a:t>
            </a:r>
            <a:r>
              <a:rPr lang="en-US" altLang="zh-CN" sz="2000" dirty="0">
                <a:solidFill>
                  <a:srgbClr val="FFFFFF"/>
                </a:solidFill>
                <a:latin typeface="微软雅黑" charset="-122"/>
                <a:ea typeface="微软雅黑" charset="-122"/>
              </a:rPr>
              <a:t>5</a:t>
            </a:r>
            <a:r>
              <a:rPr lang="zh-CN" altLang="en-US" sz="2000" dirty="0">
                <a:solidFill>
                  <a:srgbClr val="FFFFFF"/>
                </a:solidFill>
                <a:latin typeface="微软雅黑" charset="-122"/>
                <a:ea typeface="微软雅黑" charset="-122"/>
              </a:rPr>
              <a:t>月</a:t>
            </a:r>
            <a:r>
              <a:rPr lang="en-US" altLang="zh-CN" sz="2000" dirty="0">
                <a:solidFill>
                  <a:srgbClr val="FFFFFF"/>
                </a:solidFill>
                <a:latin typeface="微软雅黑" charset="-122"/>
                <a:ea typeface="微软雅黑" charset="-122"/>
              </a:rPr>
              <a:t>16</a:t>
            </a:r>
            <a:r>
              <a:rPr lang="zh-CN" altLang="en-US" sz="2000" dirty="0">
                <a:solidFill>
                  <a:srgbClr val="FFFFFF"/>
                </a:solidFill>
                <a:latin typeface="微软雅黑" charset="-122"/>
                <a:ea typeface="微软雅黑" charset="-122"/>
              </a:rPr>
              <a:t>日</a:t>
            </a:r>
            <a:r>
              <a:rPr lang="zh-CN" altLang="zh-CN" sz="2000" dirty="0">
                <a:solidFill>
                  <a:srgbClr val="FFFFFF"/>
                </a:solidFill>
                <a:latin typeface="微软雅黑" charset="-122"/>
                <a:ea typeface="微软雅黑" charset="-122"/>
              </a:rPr>
              <a:t>勒索软件攻击了</a:t>
            </a:r>
            <a:r>
              <a:rPr lang="en-US" altLang="zh-CN" sz="2000" dirty="0">
                <a:solidFill>
                  <a:srgbClr val="FFFFFF"/>
                </a:solidFill>
                <a:latin typeface="微软雅黑" charset="-122"/>
                <a:ea typeface="微软雅黑" charset="-122"/>
              </a:rPr>
              <a:t>100</a:t>
            </a:r>
            <a:r>
              <a:rPr lang="en-US" altLang="zh-CN" sz="2000" dirty="0" smtClean="0">
                <a:solidFill>
                  <a:srgbClr val="FFFFFF"/>
                </a:solidFill>
                <a:latin typeface="微软雅黑" charset="-122"/>
                <a:ea typeface="微软雅黑" charset="-122"/>
              </a:rPr>
              <a:t>+</a:t>
            </a:r>
            <a:br>
              <a:rPr lang="en-US" altLang="zh-CN" sz="2000" dirty="0" smtClean="0">
                <a:solidFill>
                  <a:srgbClr val="FFFFFF"/>
                </a:solidFill>
                <a:latin typeface="微软雅黑" charset="-122"/>
                <a:ea typeface="微软雅黑" charset="-122"/>
              </a:rPr>
            </a:br>
            <a:r>
              <a:rPr lang="zh-CN" altLang="zh-CN" sz="2000" dirty="0" smtClean="0">
                <a:solidFill>
                  <a:srgbClr val="FFFFFF"/>
                </a:solidFill>
                <a:latin typeface="微软雅黑" charset="-122"/>
                <a:ea typeface="微软雅黑" charset="-122"/>
              </a:rPr>
              <a:t>国家</a:t>
            </a:r>
            <a:r>
              <a:rPr lang="zh-CN" altLang="en-US" sz="2000" dirty="0">
                <a:solidFill>
                  <a:srgbClr val="FFFFFF"/>
                </a:solidFill>
                <a:latin typeface="微软雅黑" charset="-122"/>
                <a:ea typeface="微软雅黑" charset="-122"/>
              </a:rPr>
              <a:t>。</a:t>
            </a:r>
            <a:r>
              <a:rPr lang="zh-CN" altLang="zh-CN" sz="2000" dirty="0">
                <a:solidFill>
                  <a:srgbClr val="FFFFFF"/>
                </a:solidFill>
                <a:latin typeface="微软雅黑" charset="-122"/>
                <a:ea typeface="微软雅黑" charset="-122"/>
              </a:rPr>
              <a:t>据</a:t>
            </a:r>
            <a:r>
              <a:rPr lang="en-US" altLang="zh-CN" sz="2000" dirty="0">
                <a:solidFill>
                  <a:srgbClr val="FFFFFF"/>
                </a:solidFill>
                <a:latin typeface="微软雅黑" charset="-122"/>
                <a:ea typeface="微软雅黑" charset="-122"/>
              </a:rPr>
              <a:t>360</a:t>
            </a:r>
            <a:r>
              <a:rPr lang="zh-CN" altLang="zh-CN" sz="2000" dirty="0">
                <a:solidFill>
                  <a:srgbClr val="FFFFFF"/>
                </a:solidFill>
                <a:latin typeface="微软雅黑" charset="-122"/>
                <a:ea typeface="微软雅黑" charset="-122"/>
              </a:rPr>
              <a:t>威胁情报中心监测，至少有</a:t>
            </a:r>
            <a:r>
              <a:rPr lang="en-US" altLang="zh-CN" sz="2000" dirty="0">
                <a:solidFill>
                  <a:srgbClr val="FFFFFF"/>
                </a:solidFill>
                <a:latin typeface="微软雅黑" charset="-122"/>
                <a:ea typeface="微软雅黑" charset="-122"/>
              </a:rPr>
              <a:t>29000+</a:t>
            </a:r>
            <a:r>
              <a:rPr lang="zh-CN" altLang="zh-CN" sz="2000" dirty="0">
                <a:solidFill>
                  <a:srgbClr val="FFFFFF"/>
                </a:solidFill>
                <a:latin typeface="微软雅黑" charset="-122"/>
                <a:ea typeface="微软雅黑" charset="-122"/>
              </a:rPr>
              <a:t>个机构被感染</a:t>
            </a:r>
            <a:r>
              <a:rPr lang="zh-CN" altLang="en-US" sz="2000" dirty="0">
                <a:solidFill>
                  <a:srgbClr val="FFFFFF"/>
                </a:solidFill>
                <a:latin typeface="微软雅黑" charset="-122"/>
                <a:ea typeface="微软雅黑" charset="-122"/>
              </a:rPr>
              <a:t>。</a:t>
            </a:r>
            <a:endParaRPr lang="en-US" altLang="zh-CN" sz="2000" dirty="0">
              <a:solidFill>
                <a:srgbClr val="FFFFFF"/>
              </a:solidFill>
              <a:latin typeface="微软雅黑" charset="-122"/>
              <a:ea typeface="微软雅黑" charset="-122"/>
            </a:endParaRPr>
          </a:p>
          <a:p>
            <a:pPr eaLnBrk="1" hangingPunct="1">
              <a:lnSpc>
                <a:spcPct val="130000"/>
              </a:lnSpc>
              <a:spcBef>
                <a:spcPct val="0"/>
              </a:spcBef>
              <a:buFont typeface="Arial" charset="0"/>
              <a:buNone/>
            </a:pPr>
            <a:endParaRPr lang="en-US" altLang="zh-CN" sz="2000" dirty="0">
              <a:solidFill>
                <a:srgbClr val="FFFFFF"/>
              </a:solidFill>
              <a:latin typeface="微软雅黑" charset="-122"/>
              <a:ea typeface="微软雅黑" charset="-122"/>
            </a:endParaRPr>
          </a:p>
          <a:p>
            <a:pPr eaLnBrk="1" hangingPunct="1">
              <a:lnSpc>
                <a:spcPct val="130000"/>
              </a:lnSpc>
              <a:spcBef>
                <a:spcPct val="0"/>
              </a:spcBef>
              <a:buFont typeface="Arial" charset="0"/>
              <a:buNone/>
            </a:pPr>
            <a:r>
              <a:rPr lang="zh-CN" altLang="zh-CN" sz="2000" dirty="0">
                <a:solidFill>
                  <a:srgbClr val="FFFFFF"/>
                </a:solidFill>
                <a:latin typeface="微软雅黑" charset="-122"/>
                <a:ea typeface="微软雅黑" charset="-122"/>
              </a:rPr>
              <a:t>受害主机中招后，病毒就会在受害主机中植入勒索程序，硬盘中存储的文件将会被加密无法读取</a:t>
            </a:r>
            <a:r>
              <a:rPr lang="zh-CN" altLang="en-US" sz="2000" dirty="0" smtClean="0">
                <a:solidFill>
                  <a:srgbClr val="FFFFFF"/>
                </a:solidFill>
                <a:latin typeface="微软雅黑" charset="-122"/>
                <a:ea typeface="微软雅黑" charset="-122"/>
              </a:rPr>
              <a:t>。攻击者要求支付</a:t>
            </a:r>
            <a:r>
              <a:rPr lang="en-US" altLang="zh-CN" sz="2000" dirty="0" smtClean="0">
                <a:solidFill>
                  <a:srgbClr val="FFFFFF"/>
                </a:solidFill>
                <a:latin typeface="微软雅黑" charset="-122"/>
                <a:ea typeface="微软雅黑" charset="-122"/>
              </a:rPr>
              <a:t>300</a:t>
            </a:r>
            <a:r>
              <a:rPr lang="zh-CN" altLang="en-US" sz="2000" dirty="0" smtClean="0">
                <a:solidFill>
                  <a:srgbClr val="FFFFFF"/>
                </a:solidFill>
                <a:latin typeface="微软雅黑" charset="-122"/>
                <a:ea typeface="微软雅黑" charset="-122"/>
              </a:rPr>
              <a:t>美元进行解密。</a:t>
            </a:r>
            <a:endParaRPr lang="zh-CN" altLang="en-US" sz="2000" dirty="0">
              <a:solidFill>
                <a:srgbClr val="FFFFFF"/>
              </a:solidFill>
              <a:latin typeface="微软雅黑" charset="-122"/>
              <a:ea typeface="微软雅黑" charset="-122"/>
            </a:endParaRPr>
          </a:p>
        </p:txBody>
      </p:sp>
      <p:pic>
        <p:nvPicPr>
          <p:cNvPr id="5" name="图片 16" descr="../Desktop/屏幕快照%202017-05-13%2013.34.2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4770" y="2726120"/>
            <a:ext cx="4314825" cy="2927350"/>
          </a:xfrm>
          <a:prstGeom prst="rect">
            <a:avLst/>
          </a:prstGeom>
          <a:noFill/>
          <a:ln>
            <a:noFill/>
          </a:ln>
          <a:effectLst>
            <a:outerShdw blurRad="50800" dist="1143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5"/>
          <p:cNvPicPr>
            <a:picLocks noChangeAspect="1"/>
          </p:cNvPicPr>
          <p:nvPr/>
        </p:nvPicPr>
        <p:blipFill>
          <a:blip r:embed="rId5"/>
          <a:stretch>
            <a:fillRect/>
          </a:stretch>
        </p:blipFill>
        <p:spPr>
          <a:xfrm>
            <a:off x="6399423" y="735041"/>
            <a:ext cx="3384340" cy="2538256"/>
          </a:xfrm>
          <a:prstGeom prst="rect">
            <a:avLst/>
          </a:prstGeom>
          <a:effectLst>
            <a:outerShdw blurRad="50800" dist="114300" dir="2700000" algn="tl" rotWithShape="0">
              <a:prstClr val="black">
                <a:alpha val="40000"/>
              </a:prstClr>
            </a:outerShdw>
          </a:effectLst>
        </p:spPr>
      </p:pic>
      <p:pic>
        <p:nvPicPr>
          <p:cNvPr id="8" name="图片 7"/>
          <p:cNvPicPr>
            <a:picLocks noChangeAspect="1"/>
          </p:cNvPicPr>
          <p:nvPr/>
        </p:nvPicPr>
        <p:blipFill>
          <a:blip r:embed="rId6"/>
          <a:stretch>
            <a:fillRect/>
          </a:stretch>
        </p:blipFill>
        <p:spPr>
          <a:xfrm>
            <a:off x="8981899" y="3414794"/>
            <a:ext cx="2139967" cy="2853289"/>
          </a:xfrm>
          <a:prstGeom prst="rect">
            <a:avLst/>
          </a:prstGeom>
          <a:effectLst>
            <a:outerShdw blurRad="50800" dist="114300" dir="2700000" algn="tl" rotWithShape="0">
              <a:prstClr val="black">
                <a:alpha val="40000"/>
              </a:prstClr>
            </a:outerShdw>
          </a:effectLst>
        </p:spPr>
      </p:pic>
      <p:pic>
        <p:nvPicPr>
          <p:cNvPr id="9" name="图片 8"/>
          <p:cNvPicPr>
            <a:picLocks noChangeAspect="1"/>
          </p:cNvPicPr>
          <p:nvPr/>
        </p:nvPicPr>
        <p:blipFill>
          <a:blip r:embed="rId7"/>
          <a:stretch>
            <a:fillRect/>
          </a:stretch>
        </p:blipFill>
        <p:spPr>
          <a:xfrm>
            <a:off x="9578597" y="1090033"/>
            <a:ext cx="1818565" cy="2424753"/>
          </a:xfrm>
          <a:prstGeom prst="rect">
            <a:avLst/>
          </a:prstGeom>
          <a:effectLst>
            <a:outerShdw blurRad="50800" dist="114300" dir="2700000" algn="tl" rotWithShape="0">
              <a:prstClr val="black">
                <a:alpha val="40000"/>
              </a:prstClr>
            </a:outerShdw>
          </a:effectLst>
        </p:spPr>
      </p:pic>
    </p:spTree>
    <p:extLst>
      <p:ext uri="{BB962C8B-B14F-4D97-AF65-F5344CB8AC3E}">
        <p14:creationId xmlns:p14="http://schemas.microsoft.com/office/powerpoint/2010/main" val="3145386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819708" y="1603568"/>
            <a:ext cx="6301725" cy="3170099"/>
          </a:xfrm>
          <a:prstGeom prst="rect">
            <a:avLst/>
          </a:prstGeom>
        </p:spPr>
        <p:txBody>
          <a:bodyPr wrap="none">
            <a:spAutoFit/>
          </a:bodyPr>
          <a:lstStyle/>
          <a:p>
            <a:pPr algn="ctr">
              <a:lnSpc>
                <a:spcPts val="4800"/>
              </a:lnSpc>
            </a:pPr>
            <a:r>
              <a:rPr lang="zh-CN" altLang="en-US" sz="2800" b="1" spc="-150" dirty="0" smtClean="0">
                <a:solidFill>
                  <a:srgbClr val="FFFFFF"/>
                </a:solidFill>
                <a:latin typeface="微软雅黑" panose="020B0503020204020204" pitchFamily="34" charset="-122"/>
                <a:ea typeface="微软雅黑" panose="020B0503020204020204" pitchFamily="34" charset="-122"/>
              </a:rPr>
              <a:t>网络战越来越激烈，</a:t>
            </a:r>
            <a:endParaRPr lang="en-US" altLang="zh-CN" sz="2800" b="1" spc="-150" dirty="0" smtClean="0">
              <a:solidFill>
                <a:srgbClr val="FFFFFF"/>
              </a:solidFill>
              <a:latin typeface="微软雅黑" panose="020B0503020204020204" pitchFamily="34" charset="-122"/>
              <a:ea typeface="微软雅黑" panose="020B0503020204020204" pitchFamily="34" charset="-122"/>
            </a:endParaRPr>
          </a:p>
          <a:p>
            <a:pPr algn="ctr">
              <a:lnSpc>
                <a:spcPts val="4800"/>
              </a:lnSpc>
            </a:pPr>
            <a:r>
              <a:rPr lang="zh-CN" altLang="en-US" sz="2800" b="1" spc="-150" dirty="0" smtClean="0">
                <a:solidFill>
                  <a:srgbClr val="FFFFFF"/>
                </a:solidFill>
                <a:latin typeface="微软雅黑" panose="020B0503020204020204" pitchFamily="34" charset="-122"/>
                <a:ea typeface="微软雅黑" panose="020B0503020204020204" pitchFamily="34" charset="-122"/>
              </a:rPr>
              <a:t>网络恐怖主义的潘多拉盒子也已经打开。</a:t>
            </a:r>
            <a:endParaRPr lang="en-US" altLang="zh-CN" sz="2800" b="1" spc="-150" dirty="0" smtClean="0">
              <a:solidFill>
                <a:srgbClr val="FFFFFF"/>
              </a:solidFill>
              <a:latin typeface="微软雅黑" panose="020B0503020204020204" pitchFamily="34" charset="-122"/>
              <a:ea typeface="微软雅黑" panose="020B0503020204020204" pitchFamily="34" charset="-122"/>
            </a:endParaRPr>
          </a:p>
          <a:p>
            <a:pPr algn="ctr">
              <a:lnSpc>
                <a:spcPts val="4800"/>
              </a:lnSpc>
            </a:pPr>
            <a:r>
              <a:rPr lang="zh-CN" altLang="en-US" sz="2800" b="1" spc="-150" dirty="0" smtClean="0">
                <a:solidFill>
                  <a:srgbClr val="FFFFFF"/>
                </a:solidFill>
                <a:latin typeface="微软雅黑" panose="020B0503020204020204" pitchFamily="34" charset="-122"/>
                <a:ea typeface="微软雅黑" panose="020B0503020204020204" pitchFamily="34" charset="-122"/>
              </a:rPr>
              <a:t>我们该怎么办？</a:t>
            </a:r>
            <a:endParaRPr lang="en-US" altLang="zh-CN" sz="2800" b="1" spc="-150" dirty="0" smtClean="0">
              <a:solidFill>
                <a:srgbClr val="FFFFFF"/>
              </a:solidFill>
              <a:latin typeface="微软雅黑" panose="020B0503020204020204" pitchFamily="34" charset="-122"/>
              <a:ea typeface="微软雅黑" panose="020B0503020204020204" pitchFamily="34" charset="-122"/>
            </a:endParaRPr>
          </a:p>
          <a:p>
            <a:pPr algn="ctr">
              <a:lnSpc>
                <a:spcPts val="4800"/>
              </a:lnSpc>
            </a:pPr>
            <a:r>
              <a:rPr lang="zh-CN" altLang="en-US" sz="2800" b="1" spc="-150" dirty="0" smtClean="0">
                <a:solidFill>
                  <a:srgbClr val="FFFFFF"/>
                </a:solidFill>
                <a:latin typeface="微软雅黑" panose="020B0503020204020204" pitchFamily="34" charset="-122"/>
                <a:ea typeface="微软雅黑" panose="020B0503020204020204" pitchFamily="34" charset="-122"/>
              </a:rPr>
              <a:t>攻防对抗的核心就是：</a:t>
            </a:r>
            <a:endParaRPr lang="en-US" altLang="zh-CN" sz="2800" b="1" spc="-150" dirty="0" smtClean="0">
              <a:solidFill>
                <a:srgbClr val="FFFFFF"/>
              </a:solidFill>
              <a:latin typeface="微软雅黑" panose="020B0503020204020204" pitchFamily="34" charset="-122"/>
              <a:ea typeface="微软雅黑" panose="020B0503020204020204" pitchFamily="34" charset="-122"/>
            </a:endParaRPr>
          </a:p>
          <a:p>
            <a:pPr algn="ctr">
              <a:lnSpc>
                <a:spcPts val="4800"/>
              </a:lnSpc>
            </a:pPr>
            <a:r>
              <a:rPr lang="zh-CN" altLang="en-US" sz="3200" b="1" spc="-150" dirty="0">
                <a:solidFill>
                  <a:srgbClr val="FF0000"/>
                </a:solidFill>
                <a:latin typeface="微软雅黑" panose="020B0503020204020204" pitchFamily="34" charset="-122"/>
                <a:ea typeface="微软雅黑" panose="020B0503020204020204" pitchFamily="34" charset="-122"/>
              </a:rPr>
              <a:t>安全</a:t>
            </a:r>
            <a:r>
              <a:rPr lang="zh-CN" altLang="en-US" sz="3200" b="1" spc="-150" dirty="0" smtClean="0">
                <a:solidFill>
                  <a:srgbClr val="FF0000"/>
                </a:solidFill>
                <a:latin typeface="微软雅黑" panose="020B0503020204020204" pitchFamily="34" charset="-122"/>
                <a:ea typeface="微软雅黑" panose="020B0503020204020204" pitchFamily="34" charset="-122"/>
              </a:rPr>
              <a:t>人才培养和漏洞的收集利用！</a:t>
            </a:r>
            <a:endParaRPr lang="en-US" altLang="zh-CN" sz="3200" b="1" spc="-150"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88990217"/>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rgbClr val="000000"/>
      </a:dk1>
      <a:lt1>
        <a:srgbClr val="000E2A"/>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等线"/>
        <a:ea typeface="等线"/>
        <a:cs typeface="等线"/>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等线"/>
        <a:ea typeface="等线"/>
        <a:cs typeface="等线"/>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等线"/>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rgbClr val="000000"/>
    </a:dk1>
    <a:lt1>
      <a:srgbClr val="000E2A"/>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themeOverride>
</file>

<file path=docProps/app.xml><?xml version="1.0" encoding="utf-8"?>
<Properties xmlns="http://schemas.openxmlformats.org/officeDocument/2006/extended-properties" xmlns:vt="http://schemas.openxmlformats.org/officeDocument/2006/docPropsVTypes">
  <Template/>
  <TotalTime>315</TotalTime>
  <Words>1568</Words>
  <Application>Microsoft Office PowerPoint</Application>
  <PresentationFormat>宽屏</PresentationFormat>
  <Paragraphs>178</Paragraphs>
  <Slides>27</Slides>
  <Notes>10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27</vt:i4>
      </vt:variant>
    </vt:vector>
  </HeadingPairs>
  <TitlesOfParts>
    <vt:vector size="44" baseType="lpstr">
      <vt:lpstr>Adobe Caslon Pro</vt:lpstr>
      <vt:lpstr>Gulim</vt:lpstr>
      <vt:lpstr>Helvetica Light</vt:lpstr>
      <vt:lpstr>等线</vt:lpstr>
      <vt:lpstr>等线 Light</vt:lpstr>
      <vt:lpstr>黑体</vt:lpstr>
      <vt:lpstr>楷体</vt:lpstr>
      <vt:lpstr>宋体</vt:lpstr>
      <vt:lpstr>微软雅黑</vt:lpstr>
      <vt:lpstr>造字工房悦黑体验版常规体</vt:lpstr>
      <vt:lpstr>Arial</vt:lpstr>
      <vt:lpstr>Calibri</vt:lpstr>
      <vt:lpstr>Cambria Math</vt:lpstr>
      <vt:lpstr>Helvetica</vt:lpstr>
      <vt:lpstr>Symbol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杨易侗</dc:creator>
  <cp:lastModifiedBy>白健</cp:lastModifiedBy>
  <cp:revision>210</cp:revision>
  <dcterms:created xsi:type="dcterms:W3CDTF">2017-09-05T10:31:08Z</dcterms:created>
  <dcterms:modified xsi:type="dcterms:W3CDTF">2017-09-24T17:10:57Z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2052-10.1.0.6749</vt:lpwstr>
  </property>
</Properties>
</file>